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8"/>
  </p:notesMasterIdLst>
  <p:handoutMasterIdLst>
    <p:handoutMasterId r:id="rId29"/>
  </p:handoutMasterIdLst>
  <p:sldIdLst>
    <p:sldId id="286" r:id="rId9"/>
    <p:sldId id="290" r:id="rId10"/>
    <p:sldId id="302" r:id="rId11"/>
    <p:sldId id="303" r:id="rId12"/>
    <p:sldId id="304" r:id="rId13"/>
    <p:sldId id="305" r:id="rId14"/>
    <p:sldId id="306" r:id="rId15"/>
    <p:sldId id="307" r:id="rId16"/>
    <p:sldId id="314" r:id="rId17"/>
    <p:sldId id="308" r:id="rId18"/>
    <p:sldId id="309" r:id="rId19"/>
    <p:sldId id="310" r:id="rId20"/>
    <p:sldId id="311" r:id="rId21"/>
    <p:sldId id="312" r:id="rId22"/>
    <p:sldId id="313" r:id="rId23"/>
    <p:sldId id="315" r:id="rId24"/>
    <p:sldId id="316" r:id="rId25"/>
    <p:sldId id="317" r:id="rId26"/>
    <p:sldId id="301" r:id="rId27"/>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E0EB"/>
    <a:srgbClr val="227EEE"/>
    <a:srgbClr val="9F9C95"/>
    <a:srgbClr val="A4A5A3"/>
    <a:srgbClr val="CBCBCB"/>
    <a:srgbClr val="FFFF66"/>
    <a:srgbClr val="FFFFFF"/>
    <a:srgbClr val="FCAE3B"/>
    <a:srgbClr val="50771B"/>
    <a:srgbClr val="C198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C7FF60-75DB-461A-AC24-5D3B08F5AA9D}" v="9" dt="2024-06-27T15:03:15.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3" autoAdjust="0"/>
    <p:restoredTop sz="94660"/>
  </p:normalViewPr>
  <p:slideViewPr>
    <p:cSldViewPr snapToGrid="0">
      <p:cViewPr varScale="1">
        <p:scale>
          <a:sx n="81" d="100"/>
          <a:sy n="81" d="100"/>
        </p:scale>
        <p:origin x="58" y="689"/>
      </p:cViewPr>
      <p:guideLst>
        <p:guide orient="horz" pos="2160"/>
        <p:guide pos="3840"/>
        <p:guide pos="4464"/>
        <p:guide pos="6408"/>
        <p:guide orient="horz" pos="288"/>
        <p:guide orient="horz" pos="348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endez, Lauren L CIV USARMY CEERD-EL (USA)" userId="S::lauren.melendez@usace.army.mil::dc7e2d62-1c93-46c4-a692-e042be835e08" providerId="AD" clId="Web-{55C7FF60-75DB-461A-AC24-5D3B08F5AA9D}"/>
    <pc:docChg chg="modSld">
      <pc:chgData name="Melendez, Lauren L CIV USARMY CEERD-EL (USA)" userId="S::lauren.melendez@usace.army.mil::dc7e2d62-1c93-46c4-a692-e042be835e08" providerId="AD" clId="Web-{55C7FF60-75DB-461A-AC24-5D3B08F5AA9D}" dt="2024-06-27T15:03:15.934" v="7"/>
      <pc:docMkLst>
        <pc:docMk/>
      </pc:docMkLst>
      <pc:sldChg chg="addSp delSp modSp">
        <pc:chgData name="Melendez, Lauren L CIV USARMY CEERD-EL (USA)" userId="S::lauren.melendez@usace.army.mil::dc7e2d62-1c93-46c4-a692-e042be835e08" providerId="AD" clId="Web-{55C7FF60-75DB-461A-AC24-5D3B08F5AA9D}" dt="2024-06-27T15:03:15.934" v="7"/>
        <pc:sldMkLst>
          <pc:docMk/>
          <pc:sldMk cId="265307245" sldId="313"/>
        </pc:sldMkLst>
        <pc:spChg chg="mod">
          <ac:chgData name="Melendez, Lauren L CIV USARMY CEERD-EL (USA)" userId="S::lauren.melendez@usace.army.mil::dc7e2d62-1c93-46c4-a692-e042be835e08" providerId="AD" clId="Web-{55C7FF60-75DB-461A-AC24-5D3B08F5AA9D}" dt="2024-06-27T15:01:57.137" v="0" actId="1076"/>
          <ac:spMkLst>
            <pc:docMk/>
            <pc:sldMk cId="265307245" sldId="313"/>
            <ac:spMk id="3" creationId="{00000000-0000-0000-0000-000000000000}"/>
          </ac:spMkLst>
        </pc:spChg>
        <pc:spChg chg="add del mod">
          <ac:chgData name="Melendez, Lauren L CIV USARMY CEERD-EL (USA)" userId="S::lauren.melendez@usace.army.mil::dc7e2d62-1c93-46c4-a692-e042be835e08" providerId="AD" clId="Web-{55C7FF60-75DB-461A-AC24-5D3B08F5AA9D}" dt="2024-06-27T15:03:15.934" v="7"/>
          <ac:spMkLst>
            <pc:docMk/>
            <pc:sldMk cId="265307245" sldId="313"/>
            <ac:spMk id="4" creationId="{686C72AC-53DE-C4F1-6AB6-112ACF878751}"/>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7/7/2024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21:56:27.527"/>
    </inkml:context>
    <inkml:brush xml:id="br0">
      <inkml:brushProperty name="width" value="0.05" units="cm"/>
      <inkml:brushProperty name="height" value="0.05" units="cm"/>
      <inkml:brushProperty name="color" value="#101C8A"/>
    </inkml:brush>
  </inkml:definitions>
  <inkml:trace contextRef="#ctx0" brushRef="#br0">1 1 24575,'7'0'0,"4"0"-8191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7/7/2024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lnSpcReduction="10000"/>
          </a:bodyPr>
          <a:lstStyle/>
          <a:p>
            <a:r>
              <a:rPr lang="en-US" sz="1800" dirty="0">
                <a:solidFill>
                  <a:schemeClr val="bg1"/>
                </a:solidFill>
              </a:rPr>
              <a:t>Lauren Melendez</a:t>
            </a:r>
          </a:p>
          <a:p>
            <a:r>
              <a:rPr lang="en-US" sz="1800">
                <a:solidFill>
                  <a:schemeClr val="bg1"/>
                </a:solidFill>
              </a:rPr>
              <a:t>U</a:t>
            </a:r>
            <a:r>
              <a:rPr lang="en-US" sz="1800" dirty="0">
                <a:solidFill>
                  <a:schemeClr val="bg1"/>
                </a:solidFill>
              </a:rPr>
              <a:t>.S. Army Corps of Engineers, New Orleans District</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July 08 - 09, 2024</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Water Temperature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Surface Heat Exchange</a:t>
            </a:r>
          </a:p>
        </p:txBody>
      </p:sp>
      <p:sp>
        <p:nvSpPr>
          <p:cNvPr id="3" name="Content Placeholder 2"/>
          <p:cNvSpPr>
            <a:spLocks noGrp="1"/>
          </p:cNvSpPr>
          <p:nvPr>
            <p:ph idx="1"/>
          </p:nvPr>
        </p:nvSpPr>
        <p:spPr>
          <a:xfrm>
            <a:off x="406400" y="1008014"/>
            <a:ext cx="8812904" cy="4220809"/>
          </a:xfrm>
        </p:spPr>
        <p:txBody>
          <a:bodyPr/>
          <a:lstStyle/>
          <a:p>
            <a:r>
              <a:rPr lang="en-US" b="0" dirty="0">
                <a:solidFill>
                  <a:schemeClr val="tx1"/>
                </a:solidFill>
                <a:latin typeface="+mn-lt"/>
              </a:rPr>
              <a:t>The surface heat exchange is computed as:</a:t>
            </a:r>
          </a:p>
          <a:p>
            <a:endParaRPr lang="en-US" b="0" dirty="0">
              <a:solidFill>
                <a:schemeClr val="tx1"/>
              </a:solidFill>
              <a:latin typeface="+mn-lt"/>
            </a:endParaRPr>
          </a:p>
          <a:p>
            <a:endParaRPr lang="en-US" b="0" dirty="0">
              <a:solidFill>
                <a:schemeClr val="tx1"/>
              </a:solidFill>
              <a:sym typeface="Symbol" pitchFamily="2" charset="2"/>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n</a:t>
            </a:r>
            <a:r>
              <a:rPr lang="en-US" b="0" dirty="0">
                <a:solidFill>
                  <a:schemeClr val="tx1"/>
                </a:solidFill>
              </a:rPr>
              <a:t>	=	net surface heat flux,</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s</a:t>
            </a:r>
            <a:r>
              <a:rPr lang="en-US" b="0" dirty="0">
                <a:solidFill>
                  <a:schemeClr val="tx1"/>
                </a:solidFill>
              </a:rPr>
              <a:t>	=	incoming short-wave solar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sr</a:t>
            </a:r>
            <a:r>
              <a:rPr lang="en-US" b="0" dirty="0">
                <a:solidFill>
                  <a:schemeClr val="tx1"/>
                </a:solidFill>
              </a:rPr>
              <a:t>	=	reflected short-wave solar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sn</a:t>
            </a:r>
            <a:r>
              <a:rPr lang="en-US" b="0" baseline="-25000" dirty="0">
                <a:solidFill>
                  <a:schemeClr val="tx1"/>
                </a:solidFill>
              </a:rPr>
              <a:t>	</a:t>
            </a:r>
            <a:r>
              <a:rPr lang="en-US" b="0" dirty="0">
                <a:solidFill>
                  <a:schemeClr val="tx1"/>
                </a:solidFill>
              </a:rPr>
              <a:t>=	net short-wave solar radiation, </a:t>
            </a:r>
            <a:r>
              <a:rPr lang="en-US" b="0" dirty="0">
                <a:solidFill>
                  <a:schemeClr val="tx1"/>
                </a:solidFill>
                <a:sym typeface="Symbol" pitchFamily="2" charset="2"/>
              </a:rPr>
              <a:t></a:t>
            </a:r>
            <a:r>
              <a:rPr lang="en-US" b="0" baseline="-25000" dirty="0">
                <a:solidFill>
                  <a:schemeClr val="tx1"/>
                </a:solidFill>
              </a:rPr>
              <a:t>s</a:t>
            </a:r>
            <a:r>
              <a:rPr lang="en-US" b="0" dirty="0">
                <a:solidFill>
                  <a:schemeClr val="tx1"/>
                </a:solidFill>
              </a:rPr>
              <a:t>-</a:t>
            </a:r>
            <a:r>
              <a:rPr lang="en-US" b="0" dirty="0">
                <a:solidFill>
                  <a:schemeClr val="tx1"/>
                </a:solidFill>
                <a:sym typeface="Symbol" pitchFamily="2" charset="2"/>
              </a:rPr>
              <a:t></a:t>
            </a:r>
            <a:r>
              <a:rPr lang="en-US" b="0" baseline="-25000" dirty="0" err="1">
                <a:solidFill>
                  <a:schemeClr val="tx1"/>
                </a:solidFill>
              </a:rPr>
              <a:t>sr</a:t>
            </a:r>
            <a:r>
              <a:rPr lang="en-US" b="0" dirty="0">
                <a:solidFill>
                  <a:schemeClr val="tx1"/>
                </a:solidFill>
              </a:rPr>
              <a:t>,</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a	</a:t>
            </a:r>
            <a:r>
              <a:rPr lang="en-US" b="0" dirty="0">
                <a:solidFill>
                  <a:schemeClr val="tx1"/>
                </a:solidFill>
              </a:rPr>
              <a:t>=	incoming long-wave atmospheric radiation, </a:t>
            </a:r>
            <a:r>
              <a:rPr lang="en-US" b="0" i="1" dirty="0">
                <a:solidFill>
                  <a:schemeClr val="tx1"/>
                </a:solidFill>
              </a:rPr>
              <a:t>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ar</a:t>
            </a:r>
            <a:r>
              <a:rPr lang="en-US" b="0" baseline="-25000" dirty="0">
                <a:solidFill>
                  <a:schemeClr val="tx1"/>
                </a:solidFill>
              </a:rPr>
              <a:t>	</a:t>
            </a:r>
            <a:r>
              <a:rPr lang="en-US" b="0" dirty="0">
                <a:solidFill>
                  <a:schemeClr val="tx1"/>
                </a:solidFill>
              </a:rPr>
              <a:t>=	reflected atmospheric long-wave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br</a:t>
            </a:r>
            <a:r>
              <a:rPr lang="en-US" b="0" dirty="0">
                <a:solidFill>
                  <a:schemeClr val="tx1"/>
                </a:solidFill>
              </a:rPr>
              <a:t>	=	back long-wave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e	</a:t>
            </a:r>
            <a:r>
              <a:rPr lang="en-US" b="0" dirty="0">
                <a:solidFill>
                  <a:schemeClr val="tx1"/>
                </a:solidFill>
              </a:rPr>
              <a:t>=	evaporative heat loss,</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a:t>
            </a: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c	</a:t>
            </a:r>
            <a:r>
              <a:rPr lang="en-US" b="0" dirty="0">
                <a:solidFill>
                  <a:schemeClr val="tx1"/>
                </a:solidFill>
              </a:rPr>
              <a:t>=	conductive heat loss,</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4" name="TextBox 3">
            <a:extLst>
              <a:ext uri="{FF2B5EF4-FFF2-40B4-BE49-F238E27FC236}">
                <a16:creationId xmlns:a16="http://schemas.microsoft.com/office/drawing/2014/main" id="{BF74CC49-A4C7-484F-B89D-FC2EF94BBD87}"/>
              </a:ext>
            </a:extLst>
          </p:cNvPr>
          <p:cNvSpPr txBox="1"/>
          <p:nvPr/>
        </p:nvSpPr>
        <p:spPr>
          <a:xfrm>
            <a:off x="7090070" y="4232807"/>
            <a:ext cx="4642102" cy="338554"/>
          </a:xfrm>
          <a:prstGeom prst="rect">
            <a:avLst/>
          </a:prstGeom>
          <a:noFill/>
        </p:spPr>
        <p:txBody>
          <a:bodyPr wrap="square" rtlCol="0">
            <a:spAutoFit/>
          </a:bodyPr>
          <a:lstStyle/>
          <a:p>
            <a:pPr algn="ctr"/>
            <a:r>
              <a:rPr lang="en-US" sz="1600" dirty="0"/>
              <a:t>Source: CE-QUAL-W2 User’s Manual</a:t>
            </a:r>
          </a:p>
        </p:txBody>
      </p:sp>
      <p:pic>
        <p:nvPicPr>
          <p:cNvPr id="6" name="Picture 5">
            <a:extLst>
              <a:ext uri="{FF2B5EF4-FFF2-40B4-BE49-F238E27FC236}">
                <a16:creationId xmlns:a16="http://schemas.microsoft.com/office/drawing/2014/main" id="{88529110-4893-34B4-5A48-0FE51BF5BB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414" y="1514876"/>
            <a:ext cx="4708845" cy="313923"/>
          </a:xfrm>
          <a:prstGeom prst="rect">
            <a:avLst/>
          </a:prstGeom>
          <a:noFill/>
          <a:ln>
            <a:noFill/>
          </a:ln>
        </p:spPr>
      </p:pic>
      <p:pic>
        <p:nvPicPr>
          <p:cNvPr id="7" name="Picture 6">
            <a:extLst>
              <a:ext uri="{FF2B5EF4-FFF2-40B4-BE49-F238E27FC236}">
                <a16:creationId xmlns:a16="http://schemas.microsoft.com/office/drawing/2014/main" id="{772C44FF-12E5-90A5-EEE6-E93685B2ED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143" y="1145693"/>
            <a:ext cx="4851956" cy="3041457"/>
          </a:xfrm>
          <a:prstGeom prst="rect">
            <a:avLst/>
          </a:prstGeom>
          <a:solidFill>
            <a:schemeClr val="bg1"/>
          </a:solidFill>
          <a:ln w="3175">
            <a:solidFill>
              <a:schemeClr val="tx1"/>
            </a:solidFill>
          </a:ln>
        </p:spPr>
      </p:pic>
    </p:spTree>
    <p:extLst>
      <p:ext uri="{BB962C8B-B14F-4D97-AF65-F5344CB8AC3E}">
        <p14:creationId xmlns:p14="http://schemas.microsoft.com/office/powerpoint/2010/main" val="352132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Short-Wave Solar Radiation</a:t>
            </a:r>
          </a:p>
        </p:txBody>
      </p:sp>
      <p:sp>
        <p:nvSpPr>
          <p:cNvPr id="3" name="Content Placeholder 2"/>
          <p:cNvSpPr>
            <a:spLocks noGrp="1"/>
          </p:cNvSpPr>
          <p:nvPr>
            <p:ph idx="1"/>
          </p:nvPr>
        </p:nvSpPr>
        <p:spPr>
          <a:xfrm>
            <a:off x="406400" y="1008014"/>
            <a:ext cx="8352257" cy="5289755"/>
          </a:xfrm>
        </p:spPr>
        <p:txBody>
          <a:bodyPr/>
          <a:lstStyle/>
          <a:p>
            <a:pPr>
              <a:buClr>
                <a:schemeClr val="tx1"/>
              </a:buClr>
            </a:pPr>
            <a:r>
              <a:rPr lang="en-US" dirty="0">
                <a:solidFill>
                  <a:schemeClr val="tx1"/>
                </a:solidFill>
              </a:rPr>
              <a:t>Short-wave solar radiation is:</a:t>
            </a:r>
          </a:p>
          <a:p>
            <a:pPr marL="285750" indent="-285750">
              <a:buClr>
                <a:schemeClr val="tx1"/>
              </a:buClr>
              <a:buFont typeface="Arial" panose="020B0604020202020204" pitchFamily="34" charset="0"/>
              <a:buChar char="•"/>
            </a:pPr>
            <a:r>
              <a:rPr lang="en-US" b="0" dirty="0">
                <a:solidFill>
                  <a:schemeClr val="tx1"/>
                </a:solidFill>
              </a:rPr>
              <a:t>Measured directly by a pyranograph or another instrument and contained in a data file with units W/m</a:t>
            </a:r>
            <a:r>
              <a:rPr lang="en-US" b="0" baseline="30000" dirty="0">
                <a:solidFill>
                  <a:schemeClr val="tx1"/>
                </a:solidFill>
              </a:rPr>
              <a:t>2</a:t>
            </a:r>
          </a:p>
          <a:p>
            <a:pPr marL="742950" lvl="1" indent="-285750">
              <a:buClr>
                <a:schemeClr val="tx1"/>
              </a:buClr>
            </a:pPr>
            <a:r>
              <a:rPr lang="en-US" b="0" dirty="0">
                <a:solidFill>
                  <a:schemeClr val="tx1"/>
                </a:solidFill>
              </a:rPr>
              <a:t>Flawed because its hard to know all the details of how the data was collected… Does it account for reflection? Is it really measuring all radiation including long-wave?</a:t>
            </a:r>
          </a:p>
          <a:p>
            <a:pPr marL="285750" indent="-285750">
              <a:buClr>
                <a:schemeClr val="tx1"/>
              </a:buClr>
              <a:buFont typeface="Arial" panose="020B0604020202020204" pitchFamily="34" charset="0"/>
              <a:buChar char="•"/>
            </a:pPr>
            <a:r>
              <a:rPr lang="en-US" b="0" dirty="0">
                <a:solidFill>
                  <a:schemeClr val="tx1"/>
                </a:solidFill>
              </a:rPr>
              <a:t>Computed based on sun angle, according to the following equation:</a:t>
            </a:r>
          </a:p>
          <a:p>
            <a:pPr>
              <a:buClr>
                <a:schemeClr val="tx1"/>
              </a:buClr>
            </a:pPr>
            <a:endParaRPr lang="en-US" b="0" dirty="0">
              <a:solidFill>
                <a:schemeClr val="tx1"/>
              </a:solidFill>
            </a:endParaRPr>
          </a:p>
          <a:p>
            <a:pPr>
              <a:buClr>
                <a:schemeClr val="tx1"/>
              </a:buClr>
            </a:pPr>
            <a:endParaRPr lang="en-US" b="0" dirty="0">
              <a:solidFill>
                <a:schemeClr val="tx1"/>
              </a:solidFill>
            </a:endParaRPr>
          </a:p>
          <a:p>
            <a:pPr marL="285750" indent="-285750">
              <a:buClr>
                <a:schemeClr val="tx1"/>
              </a:buClr>
              <a:buFont typeface="Arial" panose="020B0604020202020204" pitchFamily="34" charset="0"/>
              <a:buChar char="•"/>
            </a:pPr>
            <a:r>
              <a:rPr lang="en-US" b="0" dirty="0">
                <a:solidFill>
                  <a:schemeClr val="tx1"/>
                </a:solidFill>
              </a:rPr>
              <a:t>This is the EPA formulation based on empirical methods, which is similar to the Bird Clear Sky Model (https://www.nrel.gov/grid/solar-resource/clear-sky.html)</a:t>
            </a:r>
          </a:p>
          <a:p>
            <a:pPr marL="742950" lvl="1" indent="-285750">
              <a:buClr>
                <a:schemeClr val="tx1"/>
              </a:buClr>
            </a:pPr>
            <a:r>
              <a:rPr lang="en-US" b="0" dirty="0">
                <a:solidFill>
                  <a:schemeClr val="tx1"/>
                </a:solidFill>
              </a:rPr>
              <a:t>Calculates for radiation at sea-level. Elevation adjustments are made according to Annear and Wells 2007.</a:t>
            </a:r>
          </a:p>
          <a:p>
            <a:pPr marL="742950" lvl="1" indent="-285750">
              <a:buClr>
                <a:schemeClr val="tx1"/>
              </a:buClr>
            </a:pPr>
            <a:r>
              <a:rPr lang="en-US" b="0" dirty="0">
                <a:solidFill>
                  <a:schemeClr val="tx1"/>
                </a:solidFill>
              </a:rPr>
              <a:t>This equation is for clear day radiation, so we need to correct for cloud cover and shading from mountains or trees later. </a:t>
            </a:r>
          </a:p>
          <a:p>
            <a:pPr marL="742950" lvl="1" indent="-285750">
              <a:buClr>
                <a:schemeClr val="tx1"/>
              </a:buClr>
            </a:pPr>
            <a:r>
              <a:rPr lang="en-US" b="0" dirty="0">
                <a:solidFill>
                  <a:schemeClr val="tx1"/>
                </a:solidFill>
              </a:rPr>
              <a:t>Reflected short-wave atmospheric radiation is defined by the model user as a percentage.</a:t>
            </a:r>
            <a:endParaRPr lang="en-US" b="0" dirty="0">
              <a:solidFill>
                <a:schemeClr val="tx1"/>
              </a:solidFill>
              <a:latin typeface="+mn-lt"/>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11</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D70F88-DA46-274A-382C-00CE2995D953}"/>
                  </a:ext>
                </a:extLst>
              </p:cNvPr>
              <p:cNvSpPr txBox="1"/>
              <p:nvPr/>
            </p:nvSpPr>
            <p:spPr>
              <a:xfrm>
                <a:off x="986972" y="3120904"/>
                <a:ext cx="7771685"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𝝓</m:t>
                          </m:r>
                        </m:e>
                        <m:sub>
                          <m:r>
                            <a:rPr lang="en-US" sz="1800" b="1" i="1">
                              <a:latin typeface="Cambria Math" panose="02040503050406030204" pitchFamily="18" charset="0"/>
                            </a:rPr>
                            <m:t>𝒔</m:t>
                          </m:r>
                        </m:sub>
                      </m:sSub>
                      <m:r>
                        <a:rPr lang="en-US" sz="1800" b="1">
                          <a:latin typeface="Cambria Math" panose="02040503050406030204" pitchFamily="18" charset="0"/>
                        </a:rPr>
                        <m:t>=</m:t>
                      </m:r>
                      <m:r>
                        <a:rPr lang="en-US" sz="1800" b="1" i="1">
                          <a:latin typeface="Cambria Math" panose="02040503050406030204" pitchFamily="18" charset="0"/>
                        </a:rPr>
                        <m:t>𝟐𝟒</m:t>
                      </m:r>
                      <m:d>
                        <m:dPr>
                          <m:ctrlPr>
                            <a:rPr lang="en-US" sz="1800" b="1" i="1">
                              <a:latin typeface="Cambria Math" panose="02040503050406030204" pitchFamily="18" charset="0"/>
                            </a:rPr>
                          </m:ctrlPr>
                        </m:dPr>
                        <m:e>
                          <m:r>
                            <a:rPr lang="en-US" sz="1800" b="1" i="1">
                              <a:latin typeface="Cambria Math" panose="02040503050406030204" pitchFamily="18" charset="0"/>
                            </a:rPr>
                            <m:t>𝟐</m:t>
                          </m:r>
                          <m:r>
                            <a:rPr lang="en-US" sz="1800" b="1">
                              <a:latin typeface="Cambria Math" panose="02040503050406030204" pitchFamily="18" charset="0"/>
                            </a:rPr>
                            <m:t>.</m:t>
                          </m:r>
                          <m:r>
                            <a:rPr lang="en-US" sz="1800" b="1" i="1">
                              <a:latin typeface="Cambria Math" panose="02040503050406030204" pitchFamily="18" charset="0"/>
                            </a:rPr>
                            <m:t>𝟎𝟒𝟒</m:t>
                          </m:r>
                          <m:sSub>
                            <m:sSubPr>
                              <m:ctrlPr>
                                <a:rPr lang="en-US" sz="1800" b="1" i="1">
                                  <a:latin typeface="Cambria Math" panose="02040503050406030204" pitchFamily="18" charset="0"/>
                                </a:rPr>
                              </m:ctrlPr>
                            </m:sSubPr>
                            <m:e>
                              <m:r>
                                <a:rPr lang="en-US" sz="1800" b="1" i="1">
                                  <a:latin typeface="Cambria Math" panose="02040503050406030204" pitchFamily="18" charset="0"/>
                                </a:rPr>
                                <m:t>𝑨</m:t>
                              </m:r>
                            </m:e>
                            <m:sub>
                              <m:r>
                                <a:rPr lang="en-US" sz="1800" b="1" i="1">
                                  <a:latin typeface="Cambria Math" panose="02040503050406030204" pitchFamily="18" charset="0"/>
                                </a:rPr>
                                <m:t>𝒐</m:t>
                              </m:r>
                            </m:sub>
                          </m:sSub>
                          <m:r>
                            <a:rPr lang="en-US" sz="1800" b="1">
                              <a:latin typeface="Cambria Math" panose="02040503050406030204" pitchFamily="18" charset="0"/>
                            </a:rPr>
                            <m:t>+</m:t>
                          </m:r>
                          <m:r>
                            <a:rPr lang="en-US" sz="1800" b="1" i="1">
                              <a:latin typeface="Cambria Math" panose="02040503050406030204" pitchFamily="18" charset="0"/>
                            </a:rPr>
                            <m:t>𝟎</m:t>
                          </m:r>
                          <m:r>
                            <a:rPr lang="en-US" sz="1800" b="1">
                              <a:latin typeface="Cambria Math" panose="02040503050406030204" pitchFamily="18" charset="0"/>
                            </a:rPr>
                            <m:t>.</m:t>
                          </m:r>
                          <m:r>
                            <a:rPr lang="en-US" sz="1800" b="1" i="1">
                              <a:latin typeface="Cambria Math" panose="02040503050406030204" pitchFamily="18" charset="0"/>
                            </a:rPr>
                            <m:t>𝟏𝟐𝟗𝟔</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𝟐</m:t>
                              </m:r>
                            </m:sup>
                          </m:sSubSup>
                          <m:r>
                            <a:rPr lang="en-US" sz="1800" b="1" i="1">
                              <a:latin typeface="Cambria Math" panose="02040503050406030204" pitchFamily="18" charset="0"/>
                            </a:rPr>
                            <m:t>−</m:t>
                          </m:r>
                          <m:r>
                            <a:rPr lang="en-US" sz="1800" b="1" i="1">
                              <a:latin typeface="Cambria Math" panose="02040503050406030204" pitchFamily="18" charset="0"/>
                            </a:rPr>
                            <m:t>𝟏</m:t>
                          </m:r>
                          <m:r>
                            <a:rPr lang="en-US" sz="1800" b="1">
                              <a:latin typeface="Cambria Math" panose="02040503050406030204" pitchFamily="18" charset="0"/>
                            </a:rPr>
                            <m:t>.</m:t>
                          </m:r>
                          <m:r>
                            <a:rPr lang="en-US" sz="1800" b="1" i="1">
                              <a:latin typeface="Cambria Math" panose="02040503050406030204" pitchFamily="18" charset="0"/>
                            </a:rPr>
                            <m:t>𝟗𝟒𝟏</m:t>
                          </m:r>
                          <m:r>
                            <a:rPr lang="en-US" sz="1800" b="1" i="1">
                              <a:latin typeface="Cambria Math" panose="02040503050406030204" pitchFamily="18" charset="0"/>
                            </a:rPr>
                            <m:t>𝑬</m:t>
                          </m:r>
                          <m:r>
                            <a:rPr lang="en-US" sz="1800" b="1" i="1">
                              <a:latin typeface="Cambria Math" panose="02040503050406030204" pitchFamily="18" charset="0"/>
                            </a:rPr>
                            <m:t>−</m:t>
                          </m:r>
                          <m:r>
                            <a:rPr lang="en-US" sz="1800" b="1" i="1">
                              <a:latin typeface="Cambria Math" panose="02040503050406030204" pitchFamily="18" charset="0"/>
                            </a:rPr>
                            <m:t>𝟑</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𝟑</m:t>
                              </m:r>
                            </m:sup>
                          </m:sSubSup>
                          <m:r>
                            <a:rPr lang="en-US" sz="1800" b="1">
                              <a:latin typeface="Cambria Math" panose="02040503050406030204" pitchFamily="18" charset="0"/>
                            </a:rPr>
                            <m:t>+</m:t>
                          </m:r>
                          <m:r>
                            <a:rPr lang="en-US" sz="1800" b="1" i="1">
                              <a:latin typeface="Cambria Math" panose="02040503050406030204" pitchFamily="18" charset="0"/>
                            </a:rPr>
                            <m:t>𝟕</m:t>
                          </m:r>
                          <m:r>
                            <a:rPr lang="en-US" sz="1800" b="1">
                              <a:latin typeface="Cambria Math" panose="02040503050406030204" pitchFamily="18" charset="0"/>
                            </a:rPr>
                            <m:t>.</m:t>
                          </m:r>
                          <m:r>
                            <a:rPr lang="en-US" sz="1800" b="1" i="1">
                              <a:latin typeface="Cambria Math" panose="02040503050406030204" pitchFamily="18" charset="0"/>
                            </a:rPr>
                            <m:t>𝟓𝟗𝟏</m:t>
                          </m:r>
                          <m:r>
                            <a:rPr lang="en-US" sz="1800" b="1" i="1">
                              <a:latin typeface="Cambria Math" panose="02040503050406030204" pitchFamily="18" charset="0"/>
                            </a:rPr>
                            <m:t>𝑬</m:t>
                          </m:r>
                          <m:r>
                            <a:rPr lang="en-US" sz="1800" b="1" i="1">
                              <a:latin typeface="Cambria Math" panose="02040503050406030204" pitchFamily="18" charset="0"/>
                            </a:rPr>
                            <m:t>−</m:t>
                          </m:r>
                          <m:r>
                            <a:rPr lang="en-US" sz="1800" b="1" i="1">
                              <a:latin typeface="Cambria Math" panose="02040503050406030204" pitchFamily="18" charset="0"/>
                            </a:rPr>
                            <m:t>𝟔</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𝟒</m:t>
                              </m:r>
                            </m:sup>
                          </m:sSubSup>
                        </m:e>
                      </m:d>
                      <m:r>
                        <m:rPr>
                          <m:nor/>
                        </m:rPr>
                        <a:rPr lang="en-US" sz="1800" b="1" i="1">
                          <a:latin typeface="+mn-lt"/>
                        </a:rPr>
                        <m:t>∗</m:t>
                      </m:r>
                      <m:r>
                        <m:rPr>
                          <m:nor/>
                        </m:rPr>
                        <a:rPr lang="en-US" sz="1800" b="1" i="0" smtClean="0">
                          <a:latin typeface="+mn-lt"/>
                        </a:rPr>
                        <m:t> </m:t>
                      </m:r>
                      <m:r>
                        <m:rPr>
                          <m:nor/>
                        </m:rPr>
                        <a:rPr lang="en-US" sz="1800" b="1">
                          <a:latin typeface="+mn-lt"/>
                        </a:rPr>
                        <m:t>0.1314</m:t>
                      </m:r>
                    </m:oMath>
                  </m:oMathPara>
                </a14:m>
                <a:endParaRPr lang="en-US" sz="1800" b="1" dirty="0">
                  <a:latin typeface="+mn-lt"/>
                </a:endParaRPr>
              </a:p>
            </p:txBody>
          </p:sp>
        </mc:Choice>
        <mc:Fallback xmlns="">
          <p:sp>
            <p:nvSpPr>
              <p:cNvPr id="12" name="TextBox 11">
                <a:extLst>
                  <a:ext uri="{FF2B5EF4-FFF2-40B4-BE49-F238E27FC236}">
                    <a16:creationId xmlns:a16="http://schemas.microsoft.com/office/drawing/2014/main" id="{82D70F88-DA46-274A-382C-00CE2995D953}"/>
                  </a:ext>
                </a:extLst>
              </p:cNvPr>
              <p:cNvSpPr txBox="1">
                <a:spLocks noRot="1" noChangeAspect="1" noMove="1" noResize="1" noEditPoints="1" noAdjustHandles="1" noChangeArrowheads="1" noChangeShapeType="1" noTextEdit="1"/>
              </p:cNvSpPr>
              <p:nvPr/>
            </p:nvSpPr>
            <p:spPr>
              <a:xfrm>
                <a:off x="986972" y="3120904"/>
                <a:ext cx="7771685" cy="404983"/>
              </a:xfrm>
              <a:prstGeom prst="rect">
                <a:avLst/>
              </a:prstGeom>
              <a:blipFill>
                <a:blip r:embed="rId2"/>
                <a:stretch>
                  <a:fillRect b="-12121"/>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99B333CC-643D-727F-A31B-25D177E2E9D3}"/>
              </a:ext>
            </a:extLst>
          </p:cNvPr>
          <p:cNvSpPr txBox="1">
            <a:spLocks/>
          </p:cNvSpPr>
          <p:nvPr/>
        </p:nvSpPr>
        <p:spPr bwMode="auto">
          <a:xfrm>
            <a:off x="8969794" y="1005685"/>
            <a:ext cx="2612606" cy="44807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solidFill>
                  <a:schemeClr val="tx1"/>
                </a:solidFill>
                <a:latin typeface="+mn-lt"/>
              </a:rPr>
              <a:t>Terms:</a:t>
            </a:r>
          </a:p>
          <a:p>
            <a:pPr marL="285750" indent="-285750">
              <a:buClr>
                <a:schemeClr val="tx1"/>
              </a:buClr>
              <a:buFont typeface="Arial" panose="020B0604020202020204" pitchFamily="34" charset="0"/>
              <a:buChar char="•"/>
            </a:pPr>
            <a:r>
              <a:rPr lang="en-US" dirty="0">
                <a:solidFill>
                  <a:schemeClr val="tx1"/>
                </a:solidFill>
              </a:rPr>
              <a:t>Solar Altitude (</a:t>
            </a:r>
            <a:r>
              <a:rPr lang="en-US" dirty="0" err="1">
                <a:solidFill>
                  <a:schemeClr val="tx1"/>
                </a:solidFill>
              </a:rPr>
              <a:t>A</a:t>
            </a:r>
            <a:r>
              <a:rPr lang="en-US" baseline="-25000" dirty="0" err="1">
                <a:solidFill>
                  <a:schemeClr val="tx1"/>
                </a:solidFill>
              </a:rPr>
              <a:t>o</a:t>
            </a:r>
            <a:r>
              <a:rPr lang="en-US" dirty="0">
                <a:solidFill>
                  <a:schemeClr val="tx1"/>
                </a:solidFill>
              </a:rPr>
              <a:t>)</a:t>
            </a:r>
          </a:p>
          <a:p>
            <a:pPr marL="285750" indent="-285750">
              <a:buClr>
                <a:schemeClr val="tx1"/>
              </a:buClr>
              <a:buFont typeface="Arial" panose="020B0604020202020204" pitchFamily="34" charset="0"/>
              <a:buChar char="•"/>
            </a:pPr>
            <a:r>
              <a:rPr lang="en-US" dirty="0">
                <a:solidFill>
                  <a:schemeClr val="tx1"/>
                </a:solidFill>
              </a:rPr>
              <a:t>Local Hour Angle (H)</a:t>
            </a:r>
          </a:p>
          <a:p>
            <a:pPr marL="285750" indent="-285750">
              <a:buClr>
                <a:schemeClr val="tx1"/>
              </a:buClr>
              <a:buFont typeface="Arial" panose="020B0604020202020204" pitchFamily="34" charset="0"/>
              <a:buChar char="•"/>
            </a:pPr>
            <a:r>
              <a:rPr lang="en-US" dirty="0">
                <a:solidFill>
                  <a:schemeClr val="tx1"/>
                </a:solidFill>
              </a:rPr>
              <a:t>Equation of time – difference between true solar time and mean solar time (EQT)</a:t>
            </a:r>
          </a:p>
          <a:p>
            <a:pPr marL="285750" indent="-285750">
              <a:buClr>
                <a:schemeClr val="tx1"/>
              </a:buClr>
              <a:buFont typeface="Arial" panose="020B0604020202020204" pitchFamily="34" charset="0"/>
              <a:buChar char="•"/>
            </a:pPr>
            <a:r>
              <a:rPr lang="en-US" dirty="0">
                <a:solidFill>
                  <a:schemeClr val="tx1"/>
                </a:solidFill>
              </a:rPr>
              <a:t>Local hour and </a:t>
            </a:r>
            <a:r>
              <a:rPr lang="en-US" dirty="0" err="1">
                <a:solidFill>
                  <a:schemeClr val="tx1"/>
                </a:solidFill>
              </a:rPr>
              <a:t>lat</a:t>
            </a:r>
            <a:r>
              <a:rPr lang="en-US" dirty="0">
                <a:solidFill>
                  <a:schemeClr val="tx1"/>
                </a:solidFill>
              </a:rPr>
              <a:t>/long terms</a:t>
            </a:r>
          </a:p>
          <a:p>
            <a:pPr marL="285750" indent="-285750">
              <a:buClr>
                <a:schemeClr val="tx1"/>
              </a:buClr>
              <a:buFont typeface="Arial" panose="020B0604020202020204" pitchFamily="34" charset="0"/>
              <a:buChar char="•"/>
            </a:pPr>
            <a:r>
              <a:rPr lang="en-US" dirty="0">
                <a:solidFill>
                  <a:schemeClr val="tx1"/>
                </a:solidFill>
              </a:rPr>
              <a:t>Solar Declination Angle (</a:t>
            </a:r>
            <a:r>
              <a:rPr lang="en-US" dirty="0" err="1">
                <a:solidFill>
                  <a:schemeClr val="tx1"/>
                </a:solidFill>
              </a:rPr>
              <a:t>δ</a:t>
            </a:r>
            <a:r>
              <a:rPr lang="en-US" dirty="0">
                <a:solidFill>
                  <a:schemeClr val="tx1"/>
                </a:solidFill>
              </a:rPr>
              <a:t>)</a:t>
            </a:r>
          </a:p>
          <a:p>
            <a:pPr marL="285750" indent="-285750">
              <a:buClr>
                <a:schemeClr val="tx1"/>
              </a:buClr>
              <a:buFont typeface="Arial" panose="020B0604020202020204" pitchFamily="34" charset="0"/>
              <a:buChar char="•"/>
            </a:pPr>
            <a:r>
              <a:rPr lang="en-US" dirty="0">
                <a:solidFill>
                  <a:schemeClr val="tx1"/>
                </a:solidFill>
              </a:rPr>
              <a:t>Angular Fraction of the Year (</a:t>
            </a:r>
            <a:r>
              <a:rPr lang="en-US" dirty="0" err="1">
                <a:solidFill>
                  <a:schemeClr val="tx1"/>
                </a:solidFill>
              </a:rPr>
              <a:t>τ</a:t>
            </a:r>
            <a:r>
              <a:rPr lang="en-US" baseline="-25000" dirty="0" err="1">
                <a:solidFill>
                  <a:schemeClr val="tx1"/>
                </a:solidFill>
              </a:rPr>
              <a:t>d</a:t>
            </a:r>
            <a:r>
              <a:rPr lang="en-US" dirty="0">
                <a:solidFill>
                  <a:schemeClr val="tx1"/>
                </a:solidFill>
              </a:rPr>
              <a:t>)</a:t>
            </a:r>
            <a:endParaRPr lang="en-US" dirty="0">
              <a:solidFill>
                <a:schemeClr val="tx1"/>
              </a:solidFill>
              <a:latin typeface="+mn-lt"/>
            </a:endParaRPr>
          </a:p>
        </p:txBody>
      </p:sp>
      <p:sp>
        <p:nvSpPr>
          <p:cNvPr id="14" name="TextBox 13">
            <a:extLst>
              <a:ext uri="{FF2B5EF4-FFF2-40B4-BE49-F238E27FC236}">
                <a16:creationId xmlns:a16="http://schemas.microsoft.com/office/drawing/2014/main" id="{03D86F3A-BD80-F869-EC37-0D6D84022779}"/>
              </a:ext>
            </a:extLst>
          </p:cNvPr>
          <p:cNvSpPr txBox="1"/>
          <p:nvPr/>
        </p:nvSpPr>
        <p:spPr>
          <a:xfrm>
            <a:off x="9064514" y="5630001"/>
            <a:ext cx="2517886" cy="584775"/>
          </a:xfrm>
          <a:prstGeom prst="rect">
            <a:avLst/>
          </a:prstGeom>
          <a:noFill/>
        </p:spPr>
        <p:txBody>
          <a:bodyPr wrap="square" rtlCol="0">
            <a:spAutoFit/>
          </a:bodyPr>
          <a:lstStyle/>
          <a:p>
            <a:pPr algn="ctr"/>
            <a:r>
              <a:rPr lang="en-US" sz="1600" dirty="0"/>
              <a:t>Source: CE-QUAL-W2 User’s Manual, Chapter 4</a:t>
            </a:r>
          </a:p>
        </p:txBody>
      </p:sp>
    </p:spTree>
    <p:extLst>
      <p:ext uri="{BB962C8B-B14F-4D97-AF65-F5344CB8AC3E}">
        <p14:creationId xmlns:p14="http://schemas.microsoft.com/office/powerpoint/2010/main" val="107782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Shading</a:t>
            </a:r>
          </a:p>
        </p:txBody>
      </p:sp>
      <p:sp>
        <p:nvSpPr>
          <p:cNvPr id="3" name="Content Placeholder 2"/>
          <p:cNvSpPr>
            <a:spLocks noGrp="1"/>
          </p:cNvSpPr>
          <p:nvPr>
            <p:ph idx="1"/>
          </p:nvPr>
        </p:nvSpPr>
        <p:spPr>
          <a:xfrm>
            <a:off x="406401" y="1008014"/>
            <a:ext cx="5689600" cy="4220809"/>
          </a:xfrm>
        </p:spPr>
        <p:txBody>
          <a:bodyPr/>
          <a:lstStyle/>
          <a:p>
            <a:pPr marL="342900" indent="-342900">
              <a:buClr>
                <a:schemeClr val="tx1"/>
              </a:buClr>
              <a:buFont typeface="Arial" panose="020B0604020202020204" pitchFamily="34" charset="0"/>
              <a:buChar char="•"/>
            </a:pPr>
            <a:r>
              <a:rPr lang="en-US" sz="2000" b="0" dirty="0">
                <a:solidFill>
                  <a:schemeClr val="tx1"/>
                </a:solidFill>
                <a:latin typeface="+mn-lt"/>
              </a:rPr>
              <a:t>Shading of the waterbody can occur from cloud cover or nearby physical features, such as trees, mountains, or buildings.</a:t>
            </a:r>
          </a:p>
          <a:p>
            <a:pPr marL="342900" indent="-342900">
              <a:buClr>
                <a:schemeClr val="tx1"/>
              </a:buClr>
              <a:buFont typeface="Arial" panose="020B0604020202020204" pitchFamily="34" charset="0"/>
              <a:buChar char="•"/>
            </a:pPr>
            <a:r>
              <a:rPr lang="en-US" sz="2000" b="0" dirty="0">
                <a:solidFill>
                  <a:schemeClr val="tx1"/>
                </a:solidFill>
                <a:latin typeface="+mn-lt"/>
              </a:rPr>
              <a:t>The W2 model uses the following equation:</a:t>
            </a: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marL="342900" indent="-342900">
              <a:buClr>
                <a:schemeClr val="tx1"/>
              </a:buClr>
              <a:buFont typeface="Arial" panose="020B0604020202020204" pitchFamily="34" charset="0"/>
              <a:buChar char="•"/>
            </a:pPr>
            <a:r>
              <a:rPr lang="en-US" sz="2000" b="0" dirty="0">
                <a:solidFill>
                  <a:schemeClr val="tx1"/>
                </a:solidFill>
                <a:latin typeface="+mn-lt"/>
              </a:rPr>
              <a:t>Where C is defined in the </a:t>
            </a:r>
            <a:r>
              <a:rPr lang="en-US" sz="2000" b="0" dirty="0" err="1">
                <a:solidFill>
                  <a:schemeClr val="tx1"/>
                </a:solidFill>
                <a:latin typeface="+mn-lt"/>
              </a:rPr>
              <a:t>met.npt</a:t>
            </a:r>
            <a:r>
              <a:rPr lang="en-US" sz="2000" b="0" dirty="0">
                <a:solidFill>
                  <a:schemeClr val="tx1"/>
                </a:solidFill>
                <a:latin typeface="+mn-lt"/>
              </a:rPr>
              <a:t> file as ‘cloud’.</a:t>
            </a:r>
          </a:p>
          <a:p>
            <a:pPr marL="342900" indent="-342900">
              <a:buClr>
                <a:schemeClr val="tx1"/>
              </a:buClr>
              <a:buFont typeface="Arial" panose="020B0604020202020204" pitchFamily="34" charset="0"/>
              <a:buChar char="•"/>
            </a:pPr>
            <a:r>
              <a:rPr lang="en-US" sz="2000" b="0" dirty="0">
                <a:solidFill>
                  <a:schemeClr val="tx1"/>
                </a:solidFill>
                <a:latin typeface="+mn-lt"/>
              </a:rPr>
              <a:t>Shading from physical features on the ground is defined in the </a:t>
            </a:r>
            <a:r>
              <a:rPr lang="en-US" sz="2000" b="0" dirty="0" err="1">
                <a:solidFill>
                  <a:schemeClr val="tx1"/>
                </a:solidFill>
                <a:latin typeface="+mn-lt"/>
              </a:rPr>
              <a:t>shade.npt</a:t>
            </a:r>
            <a:r>
              <a:rPr lang="en-US" sz="2000" b="0" dirty="0">
                <a:solidFill>
                  <a:schemeClr val="tx1"/>
                </a:solidFill>
                <a:latin typeface="+mn-lt"/>
              </a:rPr>
              <a:t> file as ‘</a:t>
            </a:r>
            <a:r>
              <a:rPr lang="en-US" sz="2000" b="0" dirty="0" err="1">
                <a:solidFill>
                  <a:schemeClr val="tx1"/>
                </a:solidFill>
                <a:latin typeface="+mn-lt"/>
              </a:rPr>
              <a:t>dynshade</a:t>
            </a:r>
            <a:r>
              <a:rPr lang="en-US" sz="2000" b="0" dirty="0">
                <a:solidFill>
                  <a:schemeClr val="tx1"/>
                </a:solidFill>
                <a:latin typeface="+mn-lt"/>
              </a:rPr>
              <a:t>’. </a:t>
            </a: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12</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C98B4A-7C59-A7B5-44FD-360C842A0C8C}"/>
                  </a:ext>
                </a:extLst>
              </p:cNvPr>
              <p:cNvSpPr txBox="1"/>
              <p:nvPr/>
            </p:nvSpPr>
            <p:spPr>
              <a:xfrm>
                <a:off x="986972" y="2451197"/>
                <a:ext cx="3919879" cy="4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𝝓</m:t>
                          </m:r>
                        </m:e>
                        <m:sub>
                          <m:r>
                            <a:rPr lang="en-US" sz="2000" b="1" i="1">
                              <a:latin typeface="Cambria Math" panose="02040503050406030204" pitchFamily="18" charset="0"/>
                            </a:rPr>
                            <m:t>𝒔</m:t>
                          </m:r>
                          <m:r>
                            <a:rPr lang="en-US" sz="2000" b="1">
                              <a:latin typeface="Cambria Math" panose="02040503050406030204" pitchFamily="18" charset="0"/>
                            </a:rPr>
                            <m:t>_</m:t>
                          </m:r>
                          <m:r>
                            <a:rPr lang="en-US" sz="2000" b="1" i="1">
                              <a:latin typeface="Cambria Math" panose="02040503050406030204" pitchFamily="18" charset="0"/>
                            </a:rPr>
                            <m:t>𝒏𝒆𝒕</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𝝓</m:t>
                          </m:r>
                        </m:e>
                        <m:sub>
                          <m:r>
                            <a:rPr lang="en-US" sz="2000" b="1" i="1">
                              <a:latin typeface="Cambria Math" panose="02040503050406030204" pitchFamily="18" charset="0"/>
                            </a:rPr>
                            <m:t>𝒔</m:t>
                          </m:r>
                          <m:r>
                            <a:rPr lang="en-US" sz="2000" b="1">
                              <a:latin typeface="Cambria Math" panose="02040503050406030204" pitchFamily="18" charset="0"/>
                            </a:rPr>
                            <m:t>_</m:t>
                          </m:r>
                          <m:r>
                            <a:rPr lang="en-US" sz="2000" b="1" i="1">
                              <a:latin typeface="Cambria Math" panose="02040503050406030204" pitchFamily="18" charset="0"/>
                            </a:rPr>
                            <m:t>𝒄𝒍𝒆𝒂𝒓𝒔𝒌𝒚</m:t>
                          </m:r>
                        </m:sub>
                      </m:sSub>
                      <m:r>
                        <a:rPr lang="en-US" sz="2000" b="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𝟎</m:t>
                      </m:r>
                      <m:r>
                        <a:rPr lang="en-US" sz="2000" b="1">
                          <a:latin typeface="Cambria Math" panose="02040503050406030204" pitchFamily="18" charset="0"/>
                        </a:rPr>
                        <m:t>.</m:t>
                      </m:r>
                      <m:r>
                        <a:rPr lang="en-US" sz="2000" b="1" i="1">
                          <a:latin typeface="Cambria Math" panose="02040503050406030204" pitchFamily="18" charset="0"/>
                        </a:rPr>
                        <m:t>𝟔𝟓</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r>
                        <a:rPr lang="en-US" sz="2000" b="1">
                          <a:latin typeface="Cambria Math" panose="02040503050406030204" pitchFamily="18" charset="0"/>
                        </a:rPr>
                        <m:t>)</m:t>
                      </m:r>
                    </m:oMath>
                  </m:oMathPara>
                </a14:m>
                <a:endParaRPr lang="en-US" sz="2000" b="1" dirty="0"/>
              </a:p>
            </p:txBody>
          </p:sp>
        </mc:Choice>
        <mc:Fallback xmlns="">
          <p:sp>
            <p:nvSpPr>
              <p:cNvPr id="4" name="TextBox 3">
                <a:extLst>
                  <a:ext uri="{FF2B5EF4-FFF2-40B4-BE49-F238E27FC236}">
                    <a16:creationId xmlns:a16="http://schemas.microsoft.com/office/drawing/2014/main" id="{88C98B4A-7C59-A7B5-44FD-360C842A0C8C}"/>
                  </a:ext>
                </a:extLst>
              </p:cNvPr>
              <p:cNvSpPr txBox="1">
                <a:spLocks noRot="1" noChangeAspect="1" noMove="1" noResize="1" noEditPoints="1" noAdjustHandles="1" noChangeArrowheads="1" noChangeShapeType="1" noTextEdit="1"/>
              </p:cNvSpPr>
              <p:nvPr/>
            </p:nvSpPr>
            <p:spPr>
              <a:xfrm>
                <a:off x="986972" y="2451197"/>
                <a:ext cx="3919879" cy="442365"/>
              </a:xfrm>
              <a:prstGeom prst="rect">
                <a:avLst/>
              </a:prstGeom>
              <a:blipFill>
                <a:blip r:embed="rId3"/>
                <a:stretch>
                  <a:fillRect b="-5405"/>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00177A20-6C12-5662-502B-D80ABE32AB0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7B73DC32-3658-06DF-5B6C-CF343EAE55A1}"/>
              </a:ext>
            </a:extLst>
          </p:cNvPr>
          <p:cNvGraphicFramePr>
            <a:graphicFrameLocks noChangeAspect="1"/>
          </p:cNvGraphicFramePr>
          <p:nvPr>
            <p:extLst>
              <p:ext uri="{D42A27DB-BD31-4B8C-83A1-F6EECF244321}">
                <p14:modId xmlns:p14="http://schemas.microsoft.com/office/powerpoint/2010/main" val="2736681009"/>
              </p:ext>
            </p:extLst>
          </p:nvPr>
        </p:nvGraphicFramePr>
        <p:xfrm>
          <a:off x="6231832" y="1105554"/>
          <a:ext cx="5362147" cy="2536337"/>
        </p:xfrm>
        <a:graphic>
          <a:graphicData uri="http://schemas.openxmlformats.org/presentationml/2006/ole">
            <mc:AlternateContent xmlns:mc="http://schemas.openxmlformats.org/markup-compatibility/2006">
              <mc:Choice xmlns:v="urn:schemas-microsoft-com:vml" Requires="v">
                <p:oleObj spid="_x0000_s1026" name="Picture" r:id="rId4" imgW="4813300" imgH="3898900" progId="Word.Picture.8">
                  <p:embed/>
                </p:oleObj>
              </mc:Choice>
              <mc:Fallback>
                <p:oleObj name="Picture" r:id="rId4" imgW="4813300" imgH="389890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832" y="1105554"/>
                        <a:ext cx="5362147" cy="2536337"/>
                      </a:xfrm>
                      <a:prstGeom prst="rect">
                        <a:avLst/>
                      </a:prstGeom>
                      <a:noFill/>
                    </p:spPr>
                  </p:pic>
                </p:oleObj>
              </mc:Fallback>
            </mc:AlternateContent>
          </a:graphicData>
        </a:graphic>
      </p:graphicFrame>
    </p:spTree>
    <p:extLst>
      <p:ext uri="{BB962C8B-B14F-4D97-AF65-F5344CB8AC3E}">
        <p14:creationId xmlns:p14="http://schemas.microsoft.com/office/powerpoint/2010/main" val="16464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Short-Wave Solar Radiation Penetration Depth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11176000" cy="3865199"/>
              </a:xfrm>
            </p:spPr>
            <p:txBody>
              <a:bodyPr/>
              <a:lstStyle/>
              <a:p>
                <a:r>
                  <a:rPr lang="en-US" sz="2000" b="0" dirty="0">
                    <a:solidFill>
                      <a:schemeClr val="tx1"/>
                    </a:solidFill>
                    <a:latin typeface="+mn-lt"/>
                  </a:rPr>
                  <a:t>Short wave solar radiation penetrates the surface and decays exponentially with depth according to Beer’s Law:</a:t>
                </a:r>
              </a:p>
              <a:p>
                <a:endParaRPr lang="en-US" sz="2000" b="0" dirty="0">
                  <a:solidFill>
                    <a:schemeClr val="tx1"/>
                  </a:solidFill>
                  <a:latin typeface="+mn-lt"/>
                </a:endParaRPr>
              </a:p>
              <a:p>
                <a:pPr marL="357187" lvl="1" indent="0">
                  <a:buClr>
                    <a:schemeClr val="tx1"/>
                  </a:buClr>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𝑠</m:t>
                        </m:r>
                      </m:sub>
                    </m:sSub>
                    <m:d>
                      <m:dPr>
                        <m:ctrlPr>
                          <a:rPr lang="en-US" b="0"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𝛽</m:t>
                        </m:r>
                      </m:e>
                    </m:d>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𝑠𝑛</m:t>
                        </m:r>
                      </m:sub>
                    </m:sSub>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𝜂</m:t>
                        </m:r>
                        <m:r>
                          <a:rPr lang="en-US" b="0" i="1" smtClean="0">
                            <a:solidFill>
                              <a:schemeClr val="tx1"/>
                            </a:solidFill>
                            <a:latin typeface="Cambria Math" panose="02040503050406030204" pitchFamily="18" charset="0"/>
                          </a:rPr>
                          <m:t>𝑧</m:t>
                        </m:r>
                      </m:sup>
                    </m:sSup>
                  </m:oMath>
                </a14:m>
                <a:r>
                  <a:rPr lang="en-US" b="0" dirty="0">
                    <a:solidFill>
                      <a:schemeClr val="tx1"/>
                    </a:solidFill>
                    <a:effectLst/>
                  </a:rPr>
                  <a:t> </a:t>
                </a:r>
                <a:endParaRPr lang="en-US" b="0" dirty="0">
                  <a:solidFill>
                    <a:schemeClr val="tx1"/>
                  </a:solidFill>
                  <a:latin typeface="+mn-lt"/>
                </a:endParaRPr>
              </a:p>
              <a:p>
                <a:endParaRPr lang="en-US" sz="2000" b="0" dirty="0">
                  <a:solidFill>
                    <a:schemeClr val="tx1"/>
                  </a:solidFill>
                  <a:latin typeface="+mn-lt"/>
                </a:endParaRPr>
              </a:p>
              <a:p>
                <a:r>
                  <a:rPr lang="en-US" sz="2000" b="0" dirty="0">
                    <a:solidFill>
                      <a:schemeClr val="tx1"/>
                    </a:solidFill>
                    <a:latin typeface="+mn-lt"/>
                  </a:rPr>
                  <a:t>where:</a:t>
                </a:r>
              </a:p>
              <a:p>
                <a:pPr marL="0" lvl="1" indent="0" defTabSz="228600">
                  <a:buNone/>
                  <a:tabLst>
                    <a:tab pos="402336" algn="r"/>
                    <a:tab pos="457200" algn="l"/>
                    <a:tab pos="576072" algn="l"/>
                    <a:tab pos="5029200" algn="r"/>
                  </a:tabLst>
                </a:pPr>
                <a:endParaRPr lang="en-US" sz="2000" b="0" dirty="0">
                  <a:solidFill>
                    <a:schemeClr val="tx1"/>
                  </a:solidFill>
                  <a:latin typeface="+mn-lt"/>
                  <a:ea typeface="ＭＳ Ｐゴシック" charset="0"/>
                  <a:sym typeface="Symbol" pitchFamily="2" charset="2"/>
                </a:endParaRPr>
              </a:p>
              <a:p>
                <a:pPr marL="0" lvl="1" indent="0" defTabSz="228600">
                  <a:buNone/>
                  <a:tabLst>
                    <a:tab pos="402336" algn="r"/>
                    <a:tab pos="457200" algn="l"/>
                    <a:tab pos="576072" algn="l"/>
                  </a:tabLst>
                </a:pPr>
                <a:r>
                  <a:rPr lang="en-US" sz="2000" b="0" dirty="0">
                    <a:solidFill>
                      <a:schemeClr val="tx1"/>
                    </a:solidFill>
                    <a:latin typeface="+mn-lt"/>
                    <a:ea typeface="ＭＳ Ｐゴシック" charset="0"/>
                    <a:sym typeface="Symbol" pitchFamily="2" charset="2"/>
                  </a:rPr>
                  <a:t>	</a:t>
                </a:r>
                <a:r>
                  <a:rPr lang="en-US" b="0" dirty="0">
                    <a:solidFill>
                      <a:schemeClr val="tx1"/>
                    </a:solidFill>
                    <a:ea typeface="ＭＳ Ｐゴシック" charset="0"/>
                    <a:sym typeface="Symbol" pitchFamily="2" charset="2"/>
                  </a:rPr>
                  <a:t></a:t>
                </a:r>
                <a:r>
                  <a:rPr lang="en-US" b="0" baseline="-25000" dirty="0">
                    <a:solidFill>
                      <a:schemeClr val="tx1"/>
                    </a:solidFill>
                    <a:ea typeface="ＭＳ Ｐゴシック" charset="0"/>
                  </a:rPr>
                  <a:t>s</a:t>
                </a:r>
                <a:r>
                  <a:rPr lang="en-US" b="0" dirty="0">
                    <a:solidFill>
                      <a:schemeClr val="tx1"/>
                    </a:solidFill>
                    <a:ea typeface="ＭＳ Ｐゴシック" charset="0"/>
                  </a:rPr>
                  <a:t>(z)	=	short wave radiation at depth z, W m</a:t>
                </a:r>
                <a:r>
                  <a:rPr lang="en-US" b="0" baseline="30000" dirty="0">
                    <a:solidFill>
                      <a:schemeClr val="tx1"/>
                    </a:solidFill>
                    <a:ea typeface="ＭＳ Ｐゴシック" charset="0"/>
                  </a:rPr>
                  <a:t>‑2	</a:t>
                </a: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		</a:t>
                </a:r>
                <a:r>
                  <a:rPr lang="en-US" b="0" dirty="0">
                    <a:solidFill>
                      <a:schemeClr val="tx1"/>
                    </a:solidFill>
                    <a:ea typeface="ＭＳ Ｐゴシック" charset="0"/>
                  </a:rPr>
                  <a:t>=	fraction absorbed at the water surface	</a:t>
                </a: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		</a:t>
                </a:r>
                <a:r>
                  <a:rPr lang="en-US" b="0" dirty="0">
                    <a:solidFill>
                      <a:schemeClr val="tx1"/>
                    </a:solidFill>
                    <a:ea typeface="ＭＳ Ｐゴシック" charset="0"/>
                  </a:rPr>
                  <a:t>=	extinction coefficient, m</a:t>
                </a:r>
                <a:r>
                  <a:rPr lang="en-US" b="0" baseline="30000" dirty="0">
                    <a:solidFill>
                      <a:schemeClr val="tx1"/>
                    </a:solidFill>
                    <a:ea typeface="ＭＳ Ｐゴシック" charset="0"/>
                  </a:rPr>
                  <a:t>‑1</a:t>
                </a:r>
                <a:r>
                  <a:rPr lang="en-US" b="0" dirty="0">
                    <a:solidFill>
                      <a:schemeClr val="tx1"/>
                    </a:solidFill>
                    <a:ea typeface="ＭＳ Ｐゴシック" charset="0"/>
                  </a:rPr>
                  <a:t>	</a:t>
                </a:r>
                <a:endParaRPr lang="en-US" b="0" baseline="30000" dirty="0">
                  <a:solidFill>
                    <a:schemeClr val="tx1"/>
                  </a:solidFill>
                  <a:ea typeface="ＭＳ Ｐゴシック" charset="0"/>
                </a:endParaRP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a:t>
                </a:r>
                <a:r>
                  <a:rPr lang="en-US" b="0" baseline="-25000" dirty="0" err="1">
                    <a:solidFill>
                      <a:schemeClr val="tx1"/>
                    </a:solidFill>
                    <a:ea typeface="ＭＳ Ｐゴシック" charset="0"/>
                  </a:rPr>
                  <a:t>sn</a:t>
                </a:r>
                <a:r>
                  <a:rPr lang="en-US" b="0" dirty="0">
                    <a:solidFill>
                      <a:schemeClr val="tx1"/>
                    </a:solidFill>
                    <a:ea typeface="ＭＳ Ｐゴシック" charset="0"/>
                  </a:rPr>
                  <a:t>		=	net short-wave radiation reaching the surface, W m</a:t>
                </a:r>
                <a:r>
                  <a:rPr lang="en-US" b="0" baseline="30000" dirty="0">
                    <a:solidFill>
                      <a:schemeClr val="tx1"/>
                    </a:solidFill>
                    <a:ea typeface="ＭＳ Ｐゴシック" charset="0"/>
                  </a:rPr>
                  <a:t>‑2</a:t>
                </a:r>
                <a:r>
                  <a:rPr lang="en-US" b="0" dirty="0">
                    <a:solidFill>
                      <a:schemeClr val="tx1"/>
                    </a:solidFill>
                    <a:ea typeface="ＭＳ Ｐゴシック" charset="0"/>
                  </a:rPr>
                  <a:t>	</a:t>
                </a:r>
              </a:p>
              <a:p>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11176000" cy="3865199"/>
              </a:xfrm>
              <a:blipFill>
                <a:blip r:embed="rId2"/>
                <a:stretch>
                  <a:fillRect l="-681" t="-984"/>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13</a:t>
            </a:fld>
            <a:endParaRPr lang="en-US"/>
          </a:p>
        </p:txBody>
      </p:sp>
      <p:pic>
        <p:nvPicPr>
          <p:cNvPr id="6" name="Picture 5">
            <a:extLst>
              <a:ext uri="{FF2B5EF4-FFF2-40B4-BE49-F238E27FC236}">
                <a16:creationId xmlns:a16="http://schemas.microsoft.com/office/drawing/2014/main" id="{4C5CC011-77F3-1E69-DA19-E1CCD54034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0935" y="1518884"/>
            <a:ext cx="5401466" cy="2666751"/>
          </a:xfrm>
          <a:prstGeom prst="rect">
            <a:avLst/>
          </a:prstGeom>
          <a:solidFill>
            <a:schemeClr val="bg1"/>
          </a:solidFill>
          <a:ln w="3175">
            <a:solidFill>
              <a:schemeClr val="tx1"/>
            </a:solidFill>
          </a:ln>
        </p:spPr>
      </p:pic>
    </p:spTree>
    <p:extLst>
      <p:ext uri="{BB962C8B-B14F-4D97-AF65-F5344CB8AC3E}">
        <p14:creationId xmlns:p14="http://schemas.microsoft.com/office/powerpoint/2010/main" val="398660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Long-Wave Atmospheric Radiation</a:t>
            </a:r>
          </a:p>
        </p:txBody>
      </p:sp>
      <p:sp>
        <p:nvSpPr>
          <p:cNvPr id="3" name="Content Placeholder 2"/>
          <p:cNvSpPr>
            <a:spLocks noGrp="1"/>
          </p:cNvSpPr>
          <p:nvPr>
            <p:ph idx="1"/>
          </p:nvPr>
        </p:nvSpPr>
        <p:spPr>
          <a:xfrm>
            <a:off x="406400" y="1008014"/>
            <a:ext cx="11176000" cy="4220809"/>
          </a:xfrm>
        </p:spPr>
        <p:txBody>
          <a:bodyPr/>
          <a:lstStyle/>
          <a:p>
            <a:r>
              <a:rPr lang="en-US" b="0" dirty="0">
                <a:solidFill>
                  <a:schemeClr val="tx1"/>
                </a:solidFill>
              </a:rPr>
              <a:t>The long wave atmo­spheric radiation is comput­ed from air temperature and cloud cover or air vapor pressure using Brunt’s formula. The right‑hand terms are all water surface temperature depen­dent.</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4" name="Picture 3">
            <a:extLst>
              <a:ext uri="{FF2B5EF4-FFF2-40B4-BE49-F238E27FC236}">
                <a16:creationId xmlns:a16="http://schemas.microsoft.com/office/drawing/2014/main" id="{6168E165-6377-1DEB-6B8B-5EE5CBF2E3AF}"/>
              </a:ext>
            </a:extLst>
          </p:cNvPr>
          <p:cNvPicPr>
            <a:picLocks noChangeAspect="1"/>
          </p:cNvPicPr>
          <p:nvPr/>
        </p:nvPicPr>
        <p:blipFill>
          <a:blip r:embed="rId2"/>
          <a:stretch>
            <a:fillRect/>
          </a:stretch>
        </p:blipFill>
        <p:spPr>
          <a:xfrm>
            <a:off x="442173" y="1709818"/>
            <a:ext cx="5278441" cy="4446283"/>
          </a:xfrm>
          <a:prstGeom prst="rect">
            <a:avLst/>
          </a:prstGeom>
        </p:spPr>
      </p:pic>
      <p:sp>
        <p:nvSpPr>
          <p:cNvPr id="6" name="TextBox 5">
            <a:extLst>
              <a:ext uri="{FF2B5EF4-FFF2-40B4-BE49-F238E27FC236}">
                <a16:creationId xmlns:a16="http://schemas.microsoft.com/office/drawing/2014/main" id="{1A033BDE-E143-BB03-9907-B3C02417D3C5}"/>
              </a:ext>
            </a:extLst>
          </p:cNvPr>
          <p:cNvSpPr txBox="1"/>
          <p:nvPr/>
        </p:nvSpPr>
        <p:spPr>
          <a:xfrm>
            <a:off x="5932963" y="4824680"/>
            <a:ext cx="5736323" cy="1323439"/>
          </a:xfrm>
          <a:prstGeom prst="rect">
            <a:avLst/>
          </a:prstGeom>
          <a:noFill/>
        </p:spPr>
        <p:txBody>
          <a:bodyPr wrap="square" rtlCol="0">
            <a:spAutoFit/>
          </a:bodyPr>
          <a:lstStyle/>
          <a:p>
            <a:r>
              <a:rPr lang="en-US" sz="1600" dirty="0"/>
              <a:t>Source:</a:t>
            </a:r>
          </a:p>
          <a:p>
            <a:r>
              <a:rPr lang="en-US" sz="1600" dirty="0"/>
              <a:t>S. Liang, D. Wang, X. Tao, J. Cheng, Y. Yao, X. Zhang, T. He,</a:t>
            </a:r>
          </a:p>
          <a:p>
            <a:r>
              <a:rPr lang="en-US" sz="1600" dirty="0"/>
              <a:t>2.12 - Methodologies for Integrating Multiple High-Level Remotely Sensed Land Products, Editor(s): </a:t>
            </a:r>
            <a:r>
              <a:rPr lang="en-US" sz="1600" dirty="0" err="1"/>
              <a:t>Shunlin</a:t>
            </a:r>
            <a:r>
              <a:rPr lang="en-US" sz="1600" dirty="0"/>
              <a:t> Liang, </a:t>
            </a:r>
            <a:r>
              <a:rPr lang="en-US" sz="1600" i="1" dirty="0"/>
              <a:t>Comprehensive Remote Sensing</a:t>
            </a:r>
            <a:r>
              <a:rPr lang="en-US" sz="1600" dirty="0"/>
              <a:t>, Elsevier, 2018</a:t>
            </a:r>
          </a:p>
        </p:txBody>
      </p:sp>
    </p:spTree>
    <p:extLst>
      <p:ext uri="{BB962C8B-B14F-4D97-AF65-F5344CB8AC3E}">
        <p14:creationId xmlns:p14="http://schemas.microsoft.com/office/powerpoint/2010/main" val="397731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rPr>
              <a:t>Water-Emitted Long-Wave Radiation</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026" y="999640"/>
                <a:ext cx="7089819" cy="4220809"/>
              </a:xfrm>
            </p:spPr>
            <p:txBody>
              <a:bodyPr/>
              <a:lstStyle/>
              <a:p>
                <a:r>
                  <a:rPr lang="en-US" sz="2000" b="0" dirty="0">
                    <a:solidFill>
                      <a:schemeClr val="tx1"/>
                    </a:solidFill>
                    <a:latin typeface="+mn-lt"/>
                  </a:rPr>
                  <a:t>Water surface back-radiation is computed as:</a:t>
                </a:r>
              </a:p>
              <a:p>
                <a:endParaRPr lang="en-US" sz="2000" b="0" dirty="0">
                  <a:solidFill>
                    <a:schemeClr val="tx1"/>
                  </a:solidFill>
                  <a:latin typeface="+mn-lt"/>
                </a:endParaRPr>
              </a:p>
              <a:p>
                <a:pPr marL="357187" lvl="1" indent="0">
                  <a:buNone/>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𝑏𝑟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𝜀𝜎</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+273.15</m:t>
                              </m:r>
                            </m:e>
                          </m:d>
                        </m:e>
                        <m:sup>
                          <m:r>
                            <a:rPr lang="en-US" b="0" i="1" smtClean="0">
                              <a:solidFill>
                                <a:schemeClr val="tx1"/>
                              </a:solidFill>
                              <a:latin typeface="Cambria Math" panose="02040503050406030204" pitchFamily="18" charset="0"/>
                            </a:rPr>
                            <m:t>4</m:t>
                          </m:r>
                        </m:sup>
                      </m:sSup>
                    </m:oMath>
                  </m:oMathPara>
                </a14:m>
                <a:endParaRPr lang="en-US" b="0" dirty="0">
                  <a:solidFill>
                    <a:schemeClr val="tx1"/>
                  </a:solidFill>
                  <a:latin typeface="+mn-lt"/>
                </a:endParaRPr>
              </a:p>
              <a:p>
                <a:endParaRPr lang="en-US" sz="2000" b="0" dirty="0">
                  <a:solidFill>
                    <a:schemeClr val="tx1"/>
                  </a:solidFill>
                  <a:latin typeface="+mn-lt"/>
                </a:endParaRPr>
              </a:p>
              <a:p>
                <a:r>
                  <a:rPr lang="en-US" sz="2000" b="0" dirty="0">
                    <a:solidFill>
                      <a:schemeClr val="tx1"/>
                    </a:solidFill>
                    <a:latin typeface="+mn-lt"/>
                  </a:rPr>
                  <a:t>where:</a:t>
                </a:r>
              </a:p>
              <a:p>
                <a:pPr marL="357187" lvl="1" indent="0" defTabSz="228600">
                  <a:buClr>
                    <a:schemeClr val="tx1"/>
                  </a:buClr>
                  <a:buNone/>
                </a:pPr>
                <a:endParaRPr lang="en-US" sz="2000" b="0" dirty="0">
                  <a:solidFill>
                    <a:schemeClr val="tx1"/>
                  </a:solidFill>
                  <a:latin typeface="+mn-lt"/>
                  <a:sym typeface="Symbol" pitchFamily="2" charset="2"/>
                </a:endParaRPr>
              </a:p>
              <a:p>
                <a:pPr indent="-214313" defTabSz="228600">
                  <a:buClr>
                    <a:schemeClr val="tx1"/>
                  </a:buClr>
                  <a:tabLst>
                    <a:tab pos="402336" algn="r"/>
                    <a:tab pos="457200" algn="l"/>
                    <a:tab pos="685800" algn="l"/>
                  </a:tabLst>
                </a:pPr>
                <a:r>
                  <a:rPr lang="en-US" b="0" dirty="0">
                    <a:solidFill>
                      <a:schemeClr val="tx1"/>
                    </a:solidFill>
                    <a:sym typeface="Symbol" pitchFamily="2" charset="2"/>
                  </a:rPr>
                  <a:t>		</a:t>
                </a:r>
                <a:r>
                  <a:rPr lang="en-US" b="0" dirty="0">
                    <a:solidFill>
                      <a:schemeClr val="tx1"/>
                    </a:solidFill>
                  </a:rPr>
                  <a:t>=	emissivity of water,</a:t>
                </a:r>
                <a:r>
                  <a:rPr lang="en-US" b="0" i="1" dirty="0">
                    <a:solidFill>
                      <a:schemeClr val="tx1"/>
                    </a:solidFill>
                  </a:rPr>
                  <a:t> </a:t>
                </a:r>
                <a:r>
                  <a:rPr lang="en-US" b="0" dirty="0">
                    <a:solidFill>
                      <a:schemeClr val="tx1"/>
                    </a:solidFill>
                  </a:rPr>
                  <a:t>0.97</a:t>
                </a:r>
              </a:p>
              <a:p>
                <a:pPr indent="-214313" defTabSz="228600">
                  <a:buClr>
                    <a:schemeClr val="tx1"/>
                  </a:buClr>
                  <a:tabLst>
                    <a:tab pos="402336" algn="r"/>
                    <a:tab pos="457200" algn="l"/>
                    <a:tab pos="685800" algn="l"/>
                  </a:tabLst>
                </a:pPr>
                <a:r>
                  <a:rPr lang="en-US" b="0" dirty="0">
                    <a:solidFill>
                      <a:schemeClr val="tx1"/>
                    </a:solidFill>
                    <a:sym typeface="Symbol" pitchFamily="2" charset="2"/>
                  </a:rPr>
                  <a:t>		</a:t>
                </a:r>
                <a:r>
                  <a:rPr lang="en-US" b="0" dirty="0">
                    <a:solidFill>
                      <a:schemeClr val="tx1"/>
                    </a:solidFill>
                  </a:rPr>
                  <a:t>=	Stephan-Boltzmann constant,</a:t>
                </a:r>
                <a:r>
                  <a:rPr lang="en-US" b="0" i="1" dirty="0">
                    <a:solidFill>
                      <a:schemeClr val="tx1"/>
                    </a:solidFill>
                  </a:rPr>
                  <a:t> 5.67 x 10</a:t>
                </a:r>
                <a:r>
                  <a:rPr lang="en-US" b="0" i="1" baseline="30000" dirty="0">
                    <a:solidFill>
                      <a:schemeClr val="tx1"/>
                    </a:solidFill>
                  </a:rPr>
                  <a:t>-8</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a:t>
                </a:r>
                <a:r>
                  <a:rPr lang="en-US" b="0" baseline="30000" dirty="0">
                    <a:solidFill>
                      <a:schemeClr val="tx1"/>
                    </a:solidFill>
                  </a:rPr>
                  <a:t>o</a:t>
                </a:r>
                <a:r>
                  <a:rPr lang="en-US" b="0" dirty="0">
                    <a:solidFill>
                      <a:schemeClr val="tx1"/>
                    </a:solidFill>
                  </a:rPr>
                  <a:t>K</a:t>
                </a:r>
                <a:r>
                  <a:rPr lang="en-US" b="0" baseline="30000" dirty="0">
                    <a:solidFill>
                      <a:schemeClr val="tx1"/>
                    </a:solidFill>
                  </a:rPr>
                  <a:t>-4</a:t>
                </a:r>
                <a:endParaRPr lang="en-US" b="0" dirty="0">
                  <a:solidFill>
                    <a:schemeClr val="tx1"/>
                  </a:solidFill>
                </a:endParaRPr>
              </a:p>
              <a:p>
                <a:pPr indent="-214313" defTabSz="228600">
                  <a:buClr>
                    <a:schemeClr val="tx1"/>
                  </a:buClr>
                  <a:tabLst>
                    <a:tab pos="402336" algn="r"/>
                    <a:tab pos="457200" algn="l"/>
                    <a:tab pos="685800" algn="l"/>
                  </a:tabLst>
                </a:pPr>
                <a:r>
                  <a:rPr lang="en-US" b="0" i="1" dirty="0">
                    <a:solidFill>
                      <a:schemeClr val="tx1"/>
                    </a:solidFill>
                  </a:rPr>
                  <a:t>	T</a:t>
                </a:r>
                <a:r>
                  <a:rPr lang="en-US" b="0" i="1" baseline="-25000" dirty="0">
                    <a:solidFill>
                      <a:schemeClr val="tx1"/>
                    </a:solidFill>
                  </a:rPr>
                  <a:t>s</a:t>
                </a:r>
                <a:r>
                  <a:rPr lang="en-US" b="0" i="1" dirty="0">
                    <a:solidFill>
                      <a:schemeClr val="tx1"/>
                    </a:solidFill>
                  </a:rPr>
                  <a:t>	</a:t>
                </a:r>
                <a:r>
                  <a:rPr lang="en-US" b="0" dirty="0">
                    <a:solidFill>
                      <a:schemeClr val="tx1"/>
                    </a:solidFill>
                  </a:rPr>
                  <a:t>=	water surface temperature, </a:t>
                </a:r>
                <a:r>
                  <a:rPr lang="en-US" b="0" baseline="30000" dirty="0">
                    <a:solidFill>
                      <a:schemeClr val="tx1"/>
                    </a:solidFill>
                  </a:rPr>
                  <a:t>o</a:t>
                </a:r>
                <a:r>
                  <a:rPr lang="en-US" b="0" dirty="0">
                    <a:solidFill>
                      <a:schemeClr val="tx1"/>
                    </a:solidFill>
                  </a:rPr>
                  <a:t>C</a:t>
                </a:r>
              </a:p>
              <a:p>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026" y="999640"/>
                <a:ext cx="7089819" cy="4220809"/>
              </a:xfrm>
              <a:blipFill>
                <a:blip r:embed="rId2"/>
                <a:stretch>
                  <a:fillRect l="-860" t="-723"/>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spTree>
    <p:extLst>
      <p:ext uri="{BB962C8B-B14F-4D97-AF65-F5344CB8AC3E}">
        <p14:creationId xmlns:p14="http://schemas.microsoft.com/office/powerpoint/2010/main" val="26530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Evaporative Heat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11176000" cy="4973238"/>
              </a:xfrm>
            </p:spPr>
            <p:txBody>
              <a:bodyPr/>
              <a:lstStyle/>
              <a:p>
                <a:pPr>
                  <a:buClr>
                    <a:schemeClr val="tx1"/>
                  </a:buClr>
                </a:pPr>
                <a:r>
                  <a:rPr lang="en-US" b="0" dirty="0">
                    <a:solidFill>
                      <a:schemeClr val="tx1"/>
                    </a:solidFill>
                  </a:rPr>
                  <a:t>Also called latent heat loss, will not change the temperature, but the heat content will change, because of the energy it takes to change phases.</a:t>
                </a:r>
              </a:p>
              <a:p>
                <a:pPr>
                  <a:buClr>
                    <a:schemeClr val="tx1"/>
                  </a:buClr>
                </a:pPr>
                <a:endParaRPr lang="en-US" b="0" dirty="0">
                  <a:solidFill>
                    <a:schemeClr val="tx1"/>
                  </a:solidFill>
                </a:endParaRPr>
              </a:p>
              <a:p>
                <a:pPr>
                  <a:buClr>
                    <a:schemeClr val="tx1"/>
                  </a:buClr>
                </a:pPr>
                <a:r>
                  <a:rPr lang="en-US" b="0" dirty="0">
                    <a:solidFill>
                      <a:schemeClr val="tx1"/>
                    </a:solidFill>
                  </a:rPr>
                  <a:t>Evaporative heat loss is computed as:</a:t>
                </a:r>
              </a:p>
              <a:p>
                <a:pPr marL="342900" indent="-342900">
                  <a:buClr>
                    <a:schemeClr val="tx1"/>
                  </a:buClr>
                  <a:buFont typeface="Arial" panose="020B0604020202020204" pitchFamily="34" charset="0"/>
                  <a:buChar char="•"/>
                </a:pPr>
                <a:endParaRPr lang="en-US" b="0" dirty="0">
                  <a:solidFill>
                    <a:schemeClr val="tx1"/>
                  </a:solidFill>
                </a:endParaRPr>
              </a:p>
              <a:p>
                <a:pPr marL="357187" lvl="1" indent="0">
                  <a:buClr>
                    <a:schemeClr val="tx1"/>
                  </a:buClr>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𝑒</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𝑎</m:t>
                            </m:r>
                          </m:sub>
                        </m:sSub>
                      </m:e>
                    </m:d>
                  </m:oMath>
                </a14:m>
                <a:r>
                  <a:rPr lang="en-US" b="0" dirty="0">
                    <a:solidFill>
                      <a:schemeClr val="tx1"/>
                    </a:solidFill>
                    <a:effectLst/>
                  </a:rPr>
                  <a:t> </a:t>
                </a:r>
              </a:p>
              <a:p>
                <a:pPr marL="342900" indent="-342900">
                  <a:buClr>
                    <a:schemeClr val="tx1"/>
                  </a:buClr>
                  <a:buFont typeface="Arial" panose="020B0604020202020204" pitchFamily="34" charset="0"/>
                  <a:buChar char="•"/>
                </a:pPr>
                <a:endParaRPr lang="en-US" b="0" dirty="0">
                  <a:solidFill>
                    <a:schemeClr val="tx1"/>
                  </a:solidFill>
                </a:endParaRPr>
              </a:p>
              <a:p>
                <a:pPr>
                  <a:buClr>
                    <a:schemeClr val="tx1"/>
                  </a:buClr>
                </a:pPr>
                <a:r>
                  <a:rPr lang="en-US" b="0" dirty="0">
                    <a:solidFill>
                      <a:schemeClr val="tx1"/>
                    </a:solidFill>
                  </a:rPr>
                  <a:t>where:</a:t>
                </a:r>
              </a:p>
              <a:p>
                <a:pPr marL="342900" indent="-342900">
                  <a:buClr>
                    <a:schemeClr val="tx1"/>
                  </a:buClr>
                  <a:buFont typeface="Arial" panose="020B0604020202020204" pitchFamily="34" charset="0"/>
                  <a:buChar char="•"/>
                </a:pPr>
                <a:endParaRPr lang="en-US" b="0" dirty="0">
                  <a:solidFill>
                    <a:schemeClr val="tx1"/>
                  </a:solidFill>
                </a:endParaRPr>
              </a:p>
              <a:p>
                <a:pPr indent="-214313" defTabSz="228600">
                  <a:buClr>
                    <a:schemeClr val="tx1"/>
                  </a:buClr>
                  <a:tabLst>
                    <a:tab pos="502920" algn="r"/>
                    <a:tab pos="685800" algn="l"/>
                    <a:tab pos="914400" algn="l"/>
                  </a:tabLst>
                </a:pPr>
                <a:r>
                  <a:rPr lang="en-US" b="0" dirty="0">
                    <a:solidFill>
                      <a:schemeClr val="tx1"/>
                    </a:solidFill>
                  </a:rPr>
                  <a:t>	f(</a:t>
                </a:r>
                <a:r>
                  <a:rPr lang="en-US" b="0" dirty="0" err="1">
                    <a:solidFill>
                      <a:schemeClr val="tx1"/>
                    </a:solidFill>
                  </a:rPr>
                  <a:t>W</a:t>
                </a:r>
                <a:r>
                  <a:rPr lang="en-US" b="0" baseline="-25000" dirty="0" err="1">
                    <a:solidFill>
                      <a:schemeClr val="tx1"/>
                    </a:solidFill>
                  </a:rPr>
                  <a:t>z</a:t>
                </a:r>
                <a:r>
                  <a:rPr lang="en-US" b="0" dirty="0">
                    <a:solidFill>
                      <a:schemeClr val="tx1"/>
                    </a:solidFill>
                  </a:rPr>
                  <a:t>)	=	 evaporative wind speed function at wind height of z,</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mm Hg</a:t>
                </a:r>
                <a:r>
                  <a:rPr lang="en-US" b="0" baseline="30000" dirty="0">
                    <a:solidFill>
                      <a:schemeClr val="tx1"/>
                    </a:solidFill>
                  </a:rPr>
                  <a:t>-1</a:t>
                </a:r>
                <a:endParaRPr lang="en-US" b="0" dirty="0">
                  <a:solidFill>
                    <a:schemeClr val="tx1"/>
                  </a:solidFill>
                </a:endParaRPr>
              </a:p>
              <a:p>
                <a:pPr indent="-214313" defTabSz="228600">
                  <a:buClr>
                    <a:schemeClr val="tx1"/>
                  </a:buClr>
                  <a:tabLst>
                    <a:tab pos="502920" algn="r"/>
                    <a:tab pos="685800" algn="l"/>
                    <a:tab pos="914400" algn="l"/>
                  </a:tabLst>
                </a:pPr>
                <a:r>
                  <a:rPr lang="en-US" b="0" i="1" dirty="0">
                    <a:solidFill>
                      <a:schemeClr val="tx1"/>
                    </a:solidFill>
                  </a:rPr>
                  <a:t>	e</a:t>
                </a:r>
                <a:r>
                  <a:rPr lang="en-US" b="0" i="1" baseline="-25000" dirty="0">
                    <a:solidFill>
                      <a:schemeClr val="tx1"/>
                    </a:solidFill>
                  </a:rPr>
                  <a:t>s	</a:t>
                </a:r>
                <a:r>
                  <a:rPr lang="en-US" b="0" dirty="0">
                    <a:solidFill>
                      <a:schemeClr val="tx1"/>
                    </a:solidFill>
                  </a:rPr>
                  <a:t>=	saturation vapor pressure at the water surface,</a:t>
                </a:r>
                <a:r>
                  <a:rPr lang="en-US" b="0" i="1" dirty="0">
                    <a:solidFill>
                      <a:schemeClr val="tx1"/>
                    </a:solidFill>
                  </a:rPr>
                  <a:t> </a:t>
                </a:r>
                <a:r>
                  <a:rPr lang="en-US" b="0" dirty="0">
                    <a:solidFill>
                      <a:schemeClr val="tx1"/>
                    </a:solidFill>
                  </a:rPr>
                  <a:t>mm Hg</a:t>
                </a:r>
              </a:p>
              <a:p>
                <a:pPr indent="-214313" defTabSz="228600">
                  <a:buClr>
                    <a:schemeClr val="tx1"/>
                  </a:buClr>
                  <a:tabLst>
                    <a:tab pos="502920" algn="r"/>
                    <a:tab pos="685800" algn="l"/>
                    <a:tab pos="914400" algn="l"/>
                  </a:tabLst>
                </a:pPr>
                <a:r>
                  <a:rPr lang="en-US" b="0" i="1" dirty="0">
                    <a:solidFill>
                      <a:schemeClr val="tx1"/>
                    </a:solidFill>
                  </a:rPr>
                  <a:t>	</a:t>
                </a:r>
                <a:r>
                  <a:rPr lang="en-US" b="0" i="1" dirty="0" err="1">
                    <a:solidFill>
                      <a:schemeClr val="tx1"/>
                    </a:solidFill>
                  </a:rPr>
                  <a:t>e</a:t>
                </a:r>
                <a:r>
                  <a:rPr lang="en-US" b="0" i="1" baseline="-25000" dirty="0" err="1">
                    <a:solidFill>
                      <a:schemeClr val="tx1"/>
                    </a:solidFill>
                  </a:rPr>
                  <a:t>a</a:t>
                </a:r>
                <a:r>
                  <a:rPr lang="en-US" b="0" i="1" baseline="-25000" dirty="0">
                    <a:solidFill>
                      <a:schemeClr val="tx1"/>
                    </a:solidFill>
                  </a:rPr>
                  <a:t>	</a:t>
                </a:r>
                <a:r>
                  <a:rPr lang="en-US" b="0" dirty="0">
                    <a:solidFill>
                      <a:schemeClr val="tx1"/>
                    </a:solidFill>
                  </a:rPr>
                  <a:t>=	atmo­spheric vapor pres­sure,</a:t>
                </a:r>
                <a:r>
                  <a:rPr lang="en-US" b="0" i="1" dirty="0">
                    <a:solidFill>
                      <a:schemeClr val="tx1"/>
                    </a:solidFill>
                  </a:rPr>
                  <a:t> </a:t>
                </a:r>
                <a:r>
                  <a:rPr lang="en-US" b="0" dirty="0">
                    <a:solidFill>
                      <a:schemeClr val="tx1"/>
                    </a:solidFill>
                  </a:rPr>
                  <a:t>mm Hg</a:t>
                </a:r>
              </a:p>
              <a:p>
                <a:pPr marL="285750" indent="-285750">
                  <a:buClr>
                    <a:schemeClr val="tx1"/>
                  </a:buClr>
                  <a:buFont typeface="Arial" panose="020B0604020202020204" pitchFamily="34" charset="0"/>
                  <a:buChar char="•"/>
                </a:pPr>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11176000" cy="4973238"/>
              </a:xfrm>
              <a:blipFill>
                <a:blip r:embed="rId2"/>
                <a:stretch>
                  <a:fillRect l="-568" t="-510" r="-908"/>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16</a:t>
            </a:fld>
            <a:endParaRPr lang="en-US"/>
          </a:p>
        </p:txBody>
      </p:sp>
    </p:spTree>
    <p:extLst>
      <p:ext uri="{BB962C8B-B14F-4D97-AF65-F5344CB8AC3E}">
        <p14:creationId xmlns:p14="http://schemas.microsoft.com/office/powerpoint/2010/main" val="373391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rPr>
              <a:t>Conductive/Convective Heat Loss</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7089819" cy="4220809"/>
              </a:xfrm>
            </p:spPr>
            <p:txBody>
              <a:bodyPr/>
              <a:lstStyle/>
              <a:p>
                <a:pPr>
                  <a:buClr>
                    <a:schemeClr val="tx1"/>
                  </a:buClr>
                </a:pPr>
                <a:r>
                  <a:rPr lang="en-US" b="0" dirty="0">
                    <a:solidFill>
                      <a:schemeClr val="tx1"/>
                    </a:solidFill>
                    <a:latin typeface="+mn-lt"/>
                  </a:rPr>
                  <a:t>Surface heat conduction is computed as:</a:t>
                </a:r>
              </a:p>
              <a:p>
                <a:pPr>
                  <a:buClr>
                    <a:schemeClr val="tx1"/>
                  </a:buClr>
                </a:pPr>
                <a:endParaRPr lang="en-US" b="0" dirty="0">
                  <a:solidFill>
                    <a:schemeClr val="tx1"/>
                  </a:solidFill>
                  <a:latin typeface="+mn-lt"/>
                </a:endParaRPr>
              </a:p>
              <a:p>
                <a:pPr marL="357187" lvl="1" indent="0">
                  <a:buClr>
                    <a:schemeClr val="tx1"/>
                  </a:buClr>
                  <a:buNone/>
                </a:pPr>
                <a14:m>
                  <m:oMath xmlns:m="http://schemas.openxmlformats.org/officeDocument/2006/math">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𝑎</m:t>
                            </m:r>
                          </m:sub>
                        </m:sSub>
                      </m:e>
                    </m:d>
                  </m:oMath>
                </a14:m>
                <a:r>
                  <a:rPr lang="en-US" b="0" dirty="0">
                    <a:solidFill>
                      <a:schemeClr val="tx1"/>
                    </a:solidFill>
                    <a:effectLst/>
                  </a:rPr>
                  <a:t> </a:t>
                </a:r>
              </a:p>
              <a:p>
                <a:pPr>
                  <a:buClr>
                    <a:schemeClr val="tx1"/>
                  </a:buClr>
                </a:pPr>
                <a:endParaRPr lang="en-US" b="0" dirty="0">
                  <a:solidFill>
                    <a:schemeClr val="tx1"/>
                  </a:solidFill>
                  <a:latin typeface="+mn-lt"/>
                </a:endParaRPr>
              </a:p>
              <a:p>
                <a:pPr>
                  <a:buClr>
                    <a:schemeClr val="tx1"/>
                  </a:buClr>
                </a:pPr>
                <a:r>
                  <a:rPr lang="en-US" b="0" dirty="0">
                    <a:solidFill>
                      <a:schemeClr val="tx1"/>
                    </a:solidFill>
                    <a:latin typeface="+mn-lt"/>
                  </a:rPr>
                  <a:t>where:</a:t>
                </a:r>
              </a:p>
              <a:p>
                <a:pPr>
                  <a:buClr>
                    <a:schemeClr val="tx1"/>
                  </a:buClr>
                </a:pPr>
                <a:endParaRPr lang="en-US" b="0" dirty="0">
                  <a:solidFill>
                    <a:schemeClr val="tx1"/>
                  </a:solidFill>
                  <a:latin typeface="+mn-lt"/>
                </a:endParaRPr>
              </a:p>
              <a:p>
                <a:pPr marL="357187" lvl="1" indent="0" defTabSz="228600">
                  <a:buClr>
                    <a:schemeClr val="tx1"/>
                  </a:buClr>
                  <a:buNone/>
                </a:pPr>
                <a:r>
                  <a:rPr lang="en-US" b="0" i="1" dirty="0">
                    <a:solidFill>
                      <a:schemeClr val="tx1"/>
                    </a:solidFill>
                  </a:rPr>
                  <a:t>C</a:t>
                </a:r>
                <a:r>
                  <a:rPr lang="en-US" b="0" i="1" baseline="-25000" dirty="0">
                    <a:solidFill>
                      <a:schemeClr val="tx1"/>
                    </a:solidFill>
                  </a:rPr>
                  <a:t>c	</a:t>
                </a:r>
                <a:r>
                  <a:rPr lang="en-US" b="0" dirty="0">
                    <a:solidFill>
                      <a:schemeClr val="tx1"/>
                    </a:solidFill>
                  </a:rPr>
                  <a:t>= Bowen's coefficient,</a:t>
                </a:r>
                <a:r>
                  <a:rPr lang="en-US" b="0" i="1" dirty="0">
                    <a:solidFill>
                      <a:schemeClr val="tx1"/>
                    </a:solidFill>
                  </a:rPr>
                  <a:t> 0.47 </a:t>
                </a:r>
                <a:r>
                  <a:rPr lang="en-US" b="0" dirty="0">
                    <a:solidFill>
                      <a:schemeClr val="tx1"/>
                    </a:solidFill>
                  </a:rPr>
                  <a:t>mm Hg </a:t>
                </a:r>
                <a:r>
                  <a:rPr lang="en-US" b="0" baseline="30000" dirty="0">
                    <a:solidFill>
                      <a:schemeClr val="tx1"/>
                    </a:solidFill>
                  </a:rPr>
                  <a:t>o</a:t>
                </a:r>
                <a:r>
                  <a:rPr lang="en-US" b="0" dirty="0">
                    <a:solidFill>
                      <a:schemeClr val="tx1"/>
                    </a:solidFill>
                  </a:rPr>
                  <a:t>C</a:t>
                </a:r>
                <a:r>
                  <a:rPr lang="en-US" b="0" baseline="30000" dirty="0">
                    <a:solidFill>
                      <a:schemeClr val="tx1"/>
                    </a:solidFill>
                  </a:rPr>
                  <a:t>-1</a:t>
                </a:r>
                <a:endParaRPr lang="en-US" b="0" dirty="0">
                  <a:solidFill>
                    <a:schemeClr val="tx1"/>
                  </a:solidFill>
                </a:endParaRPr>
              </a:p>
              <a:p>
                <a:pPr marL="357187" lvl="1" indent="0" defTabSz="228600">
                  <a:buClr>
                    <a:schemeClr val="tx1"/>
                  </a:buClr>
                  <a:buNone/>
                </a:pPr>
                <a:r>
                  <a:rPr lang="en-US" b="0" i="1" dirty="0">
                    <a:solidFill>
                      <a:schemeClr val="tx1"/>
                    </a:solidFill>
                  </a:rPr>
                  <a:t>T</a:t>
                </a:r>
                <a:r>
                  <a:rPr lang="en-US" b="0" i="1" baseline="-25000" dirty="0">
                    <a:solidFill>
                      <a:schemeClr val="tx1"/>
                    </a:solidFill>
                  </a:rPr>
                  <a:t>a	</a:t>
                </a:r>
                <a:r>
                  <a:rPr lang="en-US" b="0" dirty="0">
                    <a:solidFill>
                      <a:schemeClr val="tx1"/>
                    </a:solidFill>
                  </a:rPr>
                  <a:t>= air temperature, </a:t>
                </a:r>
                <a:r>
                  <a:rPr lang="en-US" b="0" baseline="30000" dirty="0">
                    <a:solidFill>
                      <a:schemeClr val="tx1"/>
                    </a:solidFill>
                  </a:rPr>
                  <a:t>o</a:t>
                </a:r>
                <a:r>
                  <a:rPr lang="en-US" b="0" dirty="0">
                    <a:solidFill>
                      <a:schemeClr val="tx1"/>
                    </a:solidFill>
                  </a:rPr>
                  <a:t>C</a:t>
                </a:r>
              </a:p>
              <a:p>
                <a:pPr>
                  <a:buClr>
                    <a:schemeClr val="tx1"/>
                  </a:buClr>
                </a:pPr>
                <a:endParaRPr lang="en-US" b="0" dirty="0">
                  <a:solidFill>
                    <a:schemeClr val="tx1"/>
                  </a:solidFill>
                  <a:latin typeface="+mn-lt"/>
                </a:endParaRPr>
              </a:p>
              <a:p>
                <a:pPr>
                  <a:buClr>
                    <a:schemeClr val="tx1"/>
                  </a:buClr>
                </a:pPr>
                <a:endParaRPr lang="en-US"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7089819" cy="4220809"/>
              </a:xfrm>
              <a:blipFill>
                <a:blip r:embed="rId2"/>
                <a:stretch>
                  <a:fillRect l="-894" t="-601"/>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17</a:t>
            </a:fld>
            <a:endParaRPr lang="en-US"/>
          </a:p>
        </p:txBody>
      </p:sp>
    </p:spTree>
    <p:extLst>
      <p:ext uri="{BB962C8B-B14F-4D97-AF65-F5344CB8AC3E}">
        <p14:creationId xmlns:p14="http://schemas.microsoft.com/office/powerpoint/2010/main" val="406769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rPr>
              <a:t>Wind Function</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11176000" cy="4220809"/>
              </a:xfrm>
            </p:spPr>
            <p:txBody>
              <a:bodyPr/>
              <a:lstStyle/>
              <a:p>
                <a:pPr>
                  <a:buClr>
                    <a:schemeClr val="tx1"/>
                  </a:buClr>
                </a:pPr>
                <a:r>
                  <a:rPr lang="en-US" sz="2000" b="0" dirty="0">
                    <a:solidFill>
                      <a:schemeClr val="tx1"/>
                    </a:solidFill>
                    <a:latin typeface="+mn-lt"/>
                  </a:rPr>
                  <a:t>The model user can include different evaporation formulations using an evaporation wind speed formula of the form:</a:t>
                </a:r>
              </a:p>
              <a:p>
                <a:pPr>
                  <a:buClr>
                    <a:schemeClr val="tx1"/>
                  </a:buClr>
                </a:pPr>
                <a:endParaRPr lang="en-US" sz="2000" b="0" dirty="0">
                  <a:solidFill>
                    <a:schemeClr val="tx1"/>
                  </a:solidFill>
                  <a:latin typeface="+mn-lt"/>
                </a:endParaRPr>
              </a:p>
              <a:p>
                <a:pPr marL="357187" lvl="1" indent="0">
                  <a:buClr>
                    <a:schemeClr val="tx1"/>
                  </a:buClr>
                  <a:buNone/>
                </a:pPr>
                <a14:m>
                  <m:oMath xmlns:m="http://schemas.openxmlformats.org/officeDocument/2006/math">
                    <m:r>
                      <a:rPr lang="en-US" b="0" i="1" smtClean="0">
                        <a:solidFill>
                          <a:schemeClr val="tx1"/>
                        </a:solidFill>
                        <a:latin typeface="Cambria Math" panose="02040503050406030204" pitchFamily="18" charset="0"/>
                      </a:rPr>
                      <m:t>𝑓</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sSubSup>
                      <m:sSubSupPr>
                        <m:ctrlPr>
                          <a:rPr lang="en-US" b="0"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up>
                        <m:r>
                          <a:rPr lang="en-US" b="0" i="1" smtClean="0">
                            <a:solidFill>
                              <a:schemeClr val="tx1"/>
                            </a:solidFill>
                            <a:latin typeface="Cambria Math" panose="02040503050406030204" pitchFamily="18" charset="0"/>
                          </a:rPr>
                          <m:t>𝑐</m:t>
                        </m:r>
                      </m:sup>
                    </m:sSubSup>
                  </m:oMath>
                </a14:m>
                <a:r>
                  <a:rPr lang="en-US" sz="2000" b="0" dirty="0">
                    <a:solidFill>
                      <a:schemeClr val="tx1"/>
                    </a:solidFill>
                    <a:effectLst/>
                  </a:rPr>
                  <a:t> </a:t>
                </a:r>
              </a:p>
              <a:p>
                <a:pPr marL="357187" lvl="1" indent="0">
                  <a:buClr>
                    <a:schemeClr val="tx1"/>
                  </a:buClr>
                  <a:buNone/>
                </a:pPr>
                <a:endParaRPr lang="en-US" sz="2000" b="0" dirty="0">
                  <a:solidFill>
                    <a:schemeClr val="tx1"/>
                  </a:solidFill>
                  <a:latin typeface="+mn-lt"/>
                </a:endParaRPr>
              </a:p>
              <a:p>
                <a:pPr marL="357187" lvl="1" indent="0">
                  <a:buClr>
                    <a:schemeClr val="tx1"/>
                  </a:buClr>
                  <a:buNone/>
                </a:pPr>
                <a:r>
                  <a:rPr lang="en-US" sz="2000" b="0" dirty="0">
                    <a:solidFill>
                      <a:schemeClr val="tx1"/>
                    </a:solidFill>
                    <a:latin typeface="+mn-lt"/>
                  </a:rPr>
                  <a:t>where:</a:t>
                </a:r>
              </a:p>
              <a:p>
                <a:pPr marL="357187" lvl="1" indent="0">
                  <a:buClr>
                    <a:schemeClr val="tx1"/>
                  </a:buClr>
                  <a:buNone/>
                </a:pPr>
                <a:endParaRPr lang="en-US" sz="2000" b="0" dirty="0">
                  <a:solidFill>
                    <a:schemeClr val="tx1"/>
                  </a:solidFill>
                  <a:latin typeface="+mn-lt"/>
                </a:endParaRPr>
              </a:p>
              <a:p>
                <a:pPr defTabSz="640080">
                  <a:tabLst>
                    <a:tab pos="457200" algn="r"/>
                    <a:tab pos="548640" algn="l"/>
                    <a:tab pos="731520" algn="l"/>
                  </a:tabLst>
                </a:pPr>
                <a:r>
                  <a:rPr lang="en-US" b="0" i="1" dirty="0">
                    <a:solidFill>
                      <a:schemeClr val="tx1"/>
                    </a:solidFill>
                  </a:rPr>
                  <a:t>	f(</a:t>
                </a:r>
                <a:r>
                  <a:rPr lang="en-US" b="0" i="1" dirty="0" err="1">
                    <a:solidFill>
                      <a:schemeClr val="tx1"/>
                    </a:solidFill>
                  </a:rPr>
                  <a:t>W</a:t>
                </a:r>
                <a:r>
                  <a:rPr lang="en-US" b="0" i="1" baseline="-25000" dirty="0" err="1">
                    <a:solidFill>
                      <a:schemeClr val="tx1"/>
                    </a:solidFill>
                  </a:rPr>
                  <a:t>z</a:t>
                </a:r>
                <a:r>
                  <a:rPr lang="en-US" b="0" i="1" dirty="0">
                    <a:solidFill>
                      <a:schemeClr val="tx1"/>
                    </a:solidFill>
                  </a:rPr>
                  <a:t>)	</a:t>
                </a:r>
                <a:r>
                  <a:rPr lang="en-US" b="0" dirty="0">
                    <a:solidFill>
                      <a:schemeClr val="tx1"/>
                    </a:solidFill>
                  </a:rPr>
                  <a:t>=	wind speed function with wind measured at height z, </a:t>
                </a:r>
                <a:r>
                  <a:rPr lang="en-US" b="0" i="1" dirty="0">
                    <a:solidFill>
                      <a:schemeClr val="tx1"/>
                    </a:solidFill>
                  </a:rPr>
                  <a:t>W </a:t>
                </a:r>
                <a:r>
                  <a:rPr lang="en-US" b="0" dirty="0">
                    <a:solidFill>
                      <a:schemeClr val="tx1"/>
                    </a:solidFill>
                  </a:rPr>
                  <a:t>m</a:t>
                </a:r>
                <a:r>
                  <a:rPr lang="en-US" b="0" baseline="30000" dirty="0">
                    <a:solidFill>
                      <a:schemeClr val="tx1"/>
                    </a:solidFill>
                  </a:rPr>
                  <a:t>-2</a:t>
                </a:r>
                <a:r>
                  <a:rPr lang="en-US" b="0" dirty="0">
                    <a:solidFill>
                      <a:schemeClr val="tx1"/>
                    </a:solidFill>
                  </a:rPr>
                  <a:t> mm Hg</a:t>
                </a:r>
                <a:r>
                  <a:rPr lang="en-US" b="0" baseline="30000" dirty="0">
                    <a:solidFill>
                      <a:schemeClr val="tx1"/>
                    </a:solidFill>
                  </a:rPr>
                  <a:t>-1</a:t>
                </a:r>
                <a:endParaRPr lang="en-US" b="0" dirty="0">
                  <a:solidFill>
                    <a:schemeClr val="tx1"/>
                  </a:solidFill>
                </a:endParaRPr>
              </a:p>
              <a:p>
                <a:pPr defTabSz="640080">
                  <a:tabLst>
                    <a:tab pos="457200" algn="r"/>
                    <a:tab pos="548640" algn="l"/>
                    <a:tab pos="731520" algn="l"/>
                  </a:tabLst>
                </a:pPr>
                <a:r>
                  <a:rPr lang="en-US" b="0" i="1" dirty="0">
                    <a:solidFill>
                      <a:schemeClr val="tx1"/>
                    </a:solidFill>
                  </a:rPr>
                  <a:t>	a	</a:t>
                </a:r>
                <a:r>
                  <a:rPr lang="en-US" b="0" dirty="0">
                    <a:solidFill>
                      <a:schemeClr val="tx1"/>
                    </a:solidFill>
                  </a:rPr>
                  <a:t>=	empirical coefficient, default = 9.2</a:t>
                </a:r>
              </a:p>
              <a:p>
                <a:pPr defTabSz="640080">
                  <a:tabLst>
                    <a:tab pos="457200" algn="r"/>
                    <a:tab pos="548640" algn="l"/>
                    <a:tab pos="731520" algn="l"/>
                  </a:tabLst>
                </a:pPr>
                <a:r>
                  <a:rPr lang="en-US" b="0" dirty="0">
                    <a:solidFill>
                      <a:schemeClr val="tx1"/>
                    </a:solidFill>
                  </a:rPr>
                  <a:t>	</a:t>
                </a:r>
                <a:r>
                  <a:rPr lang="en-US" b="0" i="1" dirty="0">
                    <a:solidFill>
                      <a:schemeClr val="tx1"/>
                    </a:solidFill>
                  </a:rPr>
                  <a:t>b</a:t>
                </a:r>
                <a:r>
                  <a:rPr lang="en-US" b="0" dirty="0">
                    <a:solidFill>
                      <a:schemeClr val="tx1"/>
                    </a:solidFill>
                  </a:rPr>
                  <a:t>	=	empirical coefficient, 0.46 default = 0.46</a:t>
                </a:r>
              </a:p>
              <a:p>
                <a:pPr defTabSz="640080">
                  <a:tabLst>
                    <a:tab pos="457200" algn="r"/>
                    <a:tab pos="548640" algn="l"/>
                    <a:tab pos="731520" algn="l"/>
                  </a:tabLst>
                </a:pPr>
                <a:r>
                  <a:rPr lang="en-US" b="0" dirty="0">
                    <a:solidFill>
                      <a:schemeClr val="tx1"/>
                    </a:solidFill>
                  </a:rPr>
                  <a:t>	</a:t>
                </a:r>
                <a:r>
                  <a:rPr lang="en-US" b="0" i="1" dirty="0">
                    <a:solidFill>
                      <a:schemeClr val="tx1"/>
                    </a:solidFill>
                  </a:rPr>
                  <a:t>c</a:t>
                </a:r>
                <a:r>
                  <a:rPr lang="en-US" b="0" dirty="0">
                    <a:solidFill>
                      <a:schemeClr val="tx1"/>
                    </a:solidFill>
                  </a:rPr>
                  <a:t>	=	empirical coefficient, default = 2</a:t>
                </a:r>
              </a:p>
              <a:p>
                <a:pPr defTabSz="640080">
                  <a:tabLst>
                    <a:tab pos="457200" algn="r"/>
                    <a:tab pos="548640" algn="l"/>
                    <a:tab pos="731520" algn="l"/>
                  </a:tabLst>
                </a:pPr>
                <a:r>
                  <a:rPr lang="en-US" b="0" dirty="0">
                    <a:solidFill>
                      <a:schemeClr val="tx1"/>
                    </a:solidFill>
                  </a:rPr>
                  <a:t>	</a:t>
                </a:r>
                <a:r>
                  <a:rPr lang="en-US" b="0" i="1" dirty="0" err="1">
                    <a:solidFill>
                      <a:schemeClr val="tx1"/>
                    </a:solidFill>
                  </a:rPr>
                  <a:t>W</a:t>
                </a:r>
                <a:r>
                  <a:rPr lang="en-US" b="0" i="1" baseline="-25000" dirty="0" err="1">
                    <a:solidFill>
                      <a:schemeClr val="tx1"/>
                    </a:solidFill>
                  </a:rPr>
                  <a:t>z</a:t>
                </a:r>
                <a:r>
                  <a:rPr lang="en-US" b="0" dirty="0">
                    <a:solidFill>
                      <a:schemeClr val="tx1"/>
                    </a:solidFill>
                  </a:rPr>
                  <a:t>	=	wind speed measured at 2 m above the ground, m s</a:t>
                </a:r>
                <a:r>
                  <a:rPr lang="en-US" b="0" baseline="30000" dirty="0">
                    <a:solidFill>
                      <a:schemeClr val="tx1"/>
                    </a:solidFill>
                  </a:rPr>
                  <a:t>-1</a:t>
                </a:r>
                <a:endParaRPr lang="en-US" b="0" dirty="0">
                  <a:solidFill>
                    <a:schemeClr val="tx1"/>
                  </a:solidFill>
                </a:endParaRPr>
              </a:p>
              <a:p>
                <a:pPr marL="357187" lvl="1" indent="0">
                  <a:buClr>
                    <a:schemeClr val="tx1"/>
                  </a:buClr>
                  <a:buNone/>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11176000" cy="4220809"/>
              </a:xfrm>
              <a:blipFill>
                <a:blip r:embed="rId2"/>
                <a:stretch>
                  <a:fillRect l="-600" t="-577"/>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18</a:t>
            </a:fld>
            <a:endParaRPr lang="en-US"/>
          </a:p>
        </p:txBody>
      </p:sp>
    </p:spTree>
    <p:extLst>
      <p:ext uri="{BB962C8B-B14F-4D97-AF65-F5344CB8AC3E}">
        <p14:creationId xmlns:p14="http://schemas.microsoft.com/office/powerpoint/2010/main" val="21599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19</a:t>
            </a:fld>
            <a:endParaRPr lang="en-US"/>
          </a:p>
        </p:txBody>
      </p:sp>
      <p:pic>
        <p:nvPicPr>
          <p:cNvPr id="6" name="Picture 5" descr="A body of water with a mountain in the background&#10;&#10;Description automatically generated">
            <a:extLst>
              <a:ext uri="{FF2B5EF4-FFF2-40B4-BE49-F238E27FC236}">
                <a16:creationId xmlns:a16="http://schemas.microsoft.com/office/drawing/2014/main" id="{20B3CA09-401D-4E28-9438-D761D1201550}"/>
              </a:ext>
            </a:extLst>
          </p:cNvPr>
          <p:cNvPicPr>
            <a:picLocks noChangeAspect="1"/>
          </p:cNvPicPr>
          <p:nvPr/>
        </p:nvPicPr>
        <p:blipFill>
          <a:blip r:embed="rId2"/>
          <a:stretch>
            <a:fillRect/>
          </a:stretch>
        </p:blipFill>
        <p:spPr>
          <a:xfrm>
            <a:off x="1494756" y="933855"/>
            <a:ext cx="9165614" cy="5155658"/>
          </a:xfrm>
          <a:prstGeom prst="rect">
            <a:avLst/>
          </a:prstGeom>
          <a:ln w="9525">
            <a:solidFill>
              <a:schemeClr val="tx1"/>
            </a:solidFill>
          </a:ln>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Heat and Temperature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graphicFrame>
        <p:nvGraphicFramePr>
          <p:cNvPr id="8" name="Table 8">
            <a:extLst>
              <a:ext uri="{FF2B5EF4-FFF2-40B4-BE49-F238E27FC236}">
                <a16:creationId xmlns:a16="http://schemas.microsoft.com/office/drawing/2014/main" id="{13FA3821-8895-F7C4-6031-7760AC97E770}"/>
              </a:ext>
            </a:extLst>
          </p:cNvPr>
          <p:cNvGraphicFramePr>
            <a:graphicFrameLocks noGrp="1"/>
          </p:cNvGraphicFramePr>
          <p:nvPr>
            <p:extLst>
              <p:ext uri="{D42A27DB-BD31-4B8C-83A1-F6EECF244321}">
                <p14:modId xmlns:p14="http://schemas.microsoft.com/office/powerpoint/2010/main" val="4050773724"/>
              </p:ext>
            </p:extLst>
          </p:nvPr>
        </p:nvGraphicFramePr>
        <p:xfrm>
          <a:off x="406399" y="1377362"/>
          <a:ext cx="11176000" cy="2946827"/>
        </p:xfrm>
        <a:graphic>
          <a:graphicData uri="http://schemas.openxmlformats.org/drawingml/2006/table">
            <a:tbl>
              <a:tblPr firstRow="1" bandRow="1">
                <a:tableStyleId>{9D7B26C5-4107-4FEC-AEDC-1716B250A1EF}</a:tableStyleId>
              </a:tblPr>
              <a:tblGrid>
                <a:gridCol w="1884980">
                  <a:extLst>
                    <a:ext uri="{9D8B030D-6E8A-4147-A177-3AD203B41FA5}">
                      <a16:colId xmlns:a16="http://schemas.microsoft.com/office/drawing/2014/main" val="60993584"/>
                    </a:ext>
                  </a:extLst>
                </a:gridCol>
                <a:gridCol w="1882588">
                  <a:extLst>
                    <a:ext uri="{9D8B030D-6E8A-4147-A177-3AD203B41FA5}">
                      <a16:colId xmlns:a16="http://schemas.microsoft.com/office/drawing/2014/main" val="201854579"/>
                    </a:ext>
                  </a:extLst>
                </a:gridCol>
                <a:gridCol w="2151529">
                  <a:extLst>
                    <a:ext uri="{9D8B030D-6E8A-4147-A177-3AD203B41FA5}">
                      <a16:colId xmlns:a16="http://schemas.microsoft.com/office/drawing/2014/main" val="3382406519"/>
                    </a:ext>
                  </a:extLst>
                </a:gridCol>
                <a:gridCol w="5256903">
                  <a:extLst>
                    <a:ext uri="{9D8B030D-6E8A-4147-A177-3AD203B41FA5}">
                      <a16:colId xmlns:a16="http://schemas.microsoft.com/office/drawing/2014/main" val="2684361577"/>
                    </a:ext>
                  </a:extLst>
                </a:gridCol>
              </a:tblGrid>
              <a:tr h="669153">
                <a:tc>
                  <a:txBody>
                    <a:bodyPr/>
                    <a:lstStyle/>
                    <a:p>
                      <a:endParaRPr lang="en-US" sz="2000" dirty="0"/>
                    </a:p>
                  </a:txBody>
                  <a:tcPr/>
                </a:tc>
                <a:tc>
                  <a:txBody>
                    <a:bodyPr/>
                    <a:lstStyle/>
                    <a:p>
                      <a:r>
                        <a:rPr lang="en-US" sz="2000" dirty="0"/>
                        <a:t>Coffee</a:t>
                      </a:r>
                    </a:p>
                  </a:txBody>
                  <a:tcPr/>
                </a:tc>
                <a:tc>
                  <a:txBody>
                    <a:bodyPr/>
                    <a:lstStyle/>
                    <a:p>
                      <a:r>
                        <a:rPr lang="en-US" sz="2000" dirty="0"/>
                        <a:t>Constituent (e.g. salinity)</a:t>
                      </a:r>
                    </a:p>
                  </a:txBody>
                  <a:tcPr/>
                </a:tc>
                <a:tc>
                  <a:txBody>
                    <a:bodyPr/>
                    <a:lstStyle/>
                    <a:p>
                      <a:r>
                        <a:rPr lang="en-US" sz="2000" dirty="0"/>
                        <a:t>Heat Balance</a:t>
                      </a:r>
                    </a:p>
                  </a:txBody>
                  <a:tcPr/>
                </a:tc>
                <a:extLst>
                  <a:ext uri="{0D108BD9-81ED-4DB2-BD59-A6C34878D82A}">
                    <a16:rowId xmlns:a16="http://schemas.microsoft.com/office/drawing/2014/main" val="2783528416"/>
                  </a:ext>
                </a:extLst>
              </a:tr>
              <a:tr h="669153">
                <a:tc>
                  <a:txBody>
                    <a:bodyPr/>
                    <a:lstStyle/>
                    <a:p>
                      <a:r>
                        <a:rPr lang="en-US" sz="2000" b="1" dirty="0"/>
                        <a:t>Extensive</a:t>
                      </a:r>
                    </a:p>
                  </a:txBody>
                  <a:tcPr/>
                </a:tc>
                <a:tc>
                  <a:txBody>
                    <a:bodyPr/>
                    <a:lstStyle/>
                    <a:p>
                      <a:r>
                        <a:rPr lang="en-US" sz="2000" dirty="0"/>
                        <a:t>sugar</a:t>
                      </a:r>
                    </a:p>
                  </a:txBody>
                  <a:tcPr/>
                </a:tc>
                <a:tc>
                  <a:txBody>
                    <a:bodyPr/>
                    <a:lstStyle/>
                    <a:p>
                      <a:r>
                        <a:rPr lang="en-US" sz="2000" dirty="0"/>
                        <a:t>mass</a:t>
                      </a:r>
                    </a:p>
                  </a:txBody>
                  <a:tcPr/>
                </a:tc>
                <a:tc>
                  <a:txBody>
                    <a:bodyPr/>
                    <a:lstStyle/>
                    <a:p>
                      <a:r>
                        <a:rPr lang="en-US" sz="2000" dirty="0"/>
                        <a:t>heat</a:t>
                      </a:r>
                    </a:p>
                  </a:txBody>
                  <a:tcPr/>
                </a:tc>
                <a:extLst>
                  <a:ext uri="{0D108BD9-81ED-4DB2-BD59-A6C34878D82A}">
                    <a16:rowId xmlns:a16="http://schemas.microsoft.com/office/drawing/2014/main" val="2990215228"/>
                  </a:ext>
                </a:extLst>
              </a:tr>
              <a:tr h="669153">
                <a:tc>
                  <a:txBody>
                    <a:bodyPr/>
                    <a:lstStyle/>
                    <a:p>
                      <a:r>
                        <a:rPr lang="en-US" sz="2000" b="1" dirty="0"/>
                        <a:t>Intensive</a:t>
                      </a:r>
                    </a:p>
                  </a:txBody>
                  <a:tcPr/>
                </a:tc>
                <a:tc>
                  <a:txBody>
                    <a:bodyPr/>
                    <a:lstStyle/>
                    <a:p>
                      <a:r>
                        <a:rPr lang="en-US" sz="2000" dirty="0"/>
                        <a:t>sweetness</a:t>
                      </a:r>
                    </a:p>
                  </a:txBody>
                  <a:tcPr/>
                </a:tc>
                <a:tc>
                  <a:txBody>
                    <a:bodyPr/>
                    <a:lstStyle/>
                    <a:p>
                      <a:r>
                        <a:rPr lang="en-US" sz="2000" dirty="0"/>
                        <a:t>concentration</a:t>
                      </a:r>
                    </a:p>
                  </a:txBody>
                  <a:tcPr/>
                </a:tc>
                <a:tc>
                  <a:txBody>
                    <a:bodyPr/>
                    <a:lstStyle/>
                    <a:p>
                      <a:r>
                        <a:rPr lang="en-US" sz="2000" dirty="0"/>
                        <a:t>temperature</a:t>
                      </a:r>
                    </a:p>
                  </a:txBody>
                  <a:tcPr/>
                </a:tc>
                <a:extLst>
                  <a:ext uri="{0D108BD9-81ED-4DB2-BD59-A6C34878D82A}">
                    <a16:rowId xmlns:a16="http://schemas.microsoft.com/office/drawing/2014/main" val="2042966495"/>
                  </a:ext>
                </a:extLst>
              </a:tr>
              <a:tr h="907481">
                <a:tc>
                  <a:txBody>
                    <a:bodyPr/>
                    <a:lstStyle/>
                    <a:p>
                      <a:r>
                        <a:rPr lang="en-US" sz="2000" b="1" dirty="0"/>
                        <a:t>Relationship</a:t>
                      </a:r>
                    </a:p>
                  </a:txBody>
                  <a:tcPr/>
                </a:tc>
                <a:tc>
                  <a:txBody>
                    <a:bodyPr/>
                    <a:lstStyle/>
                    <a:p>
                      <a:r>
                        <a:rPr lang="en-US" sz="2000" dirty="0"/>
                        <a:t>lumps/cup</a:t>
                      </a:r>
                    </a:p>
                  </a:txBody>
                  <a:tcPr/>
                </a:tc>
                <a:tc>
                  <a:txBody>
                    <a:bodyPr/>
                    <a:lstStyle/>
                    <a:p>
                      <a:r>
                        <a:rPr lang="en-US" sz="2000" dirty="0"/>
                        <a:t>mass/volume</a:t>
                      </a:r>
                    </a:p>
                  </a:txBody>
                  <a:tcPr/>
                </a:tc>
                <a:tc>
                  <a:txBody>
                    <a:bodyPr/>
                    <a:lstStyle/>
                    <a:p>
                      <a:r>
                        <a:rPr lang="en-US" sz="2000" dirty="0"/>
                        <a:t>Heat/(density*specific heat capacity*volume)</a:t>
                      </a:r>
                    </a:p>
                  </a:txBody>
                  <a:tcPr/>
                </a:tc>
                <a:extLst>
                  <a:ext uri="{0D108BD9-81ED-4DB2-BD59-A6C34878D82A}">
                    <a16:rowId xmlns:a16="http://schemas.microsoft.com/office/drawing/2014/main" val="1544414273"/>
                  </a:ext>
                </a:extLst>
              </a:tr>
            </a:tbl>
          </a:graphicData>
        </a:graphic>
      </p:graphicFrame>
    </p:spTree>
    <p:extLst>
      <p:ext uri="{BB962C8B-B14F-4D97-AF65-F5344CB8AC3E}">
        <p14:creationId xmlns:p14="http://schemas.microsoft.com/office/powerpoint/2010/main" val="21261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Advection-Dispersion Equation Balance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pic>
        <p:nvPicPr>
          <p:cNvPr id="7" name="Picture 6" descr="A picture containing screenshot&#10;&#10;Description automatically generated">
            <a:extLst>
              <a:ext uri="{FF2B5EF4-FFF2-40B4-BE49-F238E27FC236}">
                <a16:creationId xmlns:a16="http://schemas.microsoft.com/office/drawing/2014/main" id="{9F1FA42B-A669-25E1-E6D4-4CA675991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72" y="903188"/>
            <a:ext cx="10857704" cy="8256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BBF3D67-A120-7C23-1885-33CC2428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72" y="1861400"/>
            <a:ext cx="10147091" cy="1976095"/>
          </a:xfrm>
          <a:prstGeom prst="rect">
            <a:avLst/>
          </a:prstGeom>
        </p:spPr>
      </p:pic>
      <p:pic>
        <p:nvPicPr>
          <p:cNvPr id="9" name="Picture 8">
            <a:extLst>
              <a:ext uri="{FF2B5EF4-FFF2-40B4-BE49-F238E27FC236}">
                <a16:creationId xmlns:a16="http://schemas.microsoft.com/office/drawing/2014/main" id="{8E8D0A33-88AB-F383-DB67-9F4CF491A131}"/>
              </a:ext>
            </a:extLst>
          </p:cNvPr>
          <p:cNvPicPr>
            <a:picLocks noChangeAspect="1"/>
          </p:cNvPicPr>
          <p:nvPr/>
        </p:nvPicPr>
        <p:blipFill>
          <a:blip r:embed="rId4"/>
          <a:stretch>
            <a:fillRect/>
          </a:stretch>
        </p:blipFill>
        <p:spPr>
          <a:xfrm>
            <a:off x="3406009" y="4028722"/>
            <a:ext cx="2838450" cy="2028825"/>
          </a:xfrm>
          <a:prstGeom prst="rect">
            <a:avLst/>
          </a:prstGeom>
        </p:spPr>
      </p:pic>
      <p:sp>
        <p:nvSpPr>
          <p:cNvPr id="10" name="TextBox 9">
            <a:extLst>
              <a:ext uri="{FF2B5EF4-FFF2-40B4-BE49-F238E27FC236}">
                <a16:creationId xmlns:a16="http://schemas.microsoft.com/office/drawing/2014/main" id="{737260C4-04C1-CF69-F479-5D7E742B4250}"/>
              </a:ext>
            </a:extLst>
          </p:cNvPr>
          <p:cNvSpPr txBox="1"/>
          <p:nvPr/>
        </p:nvSpPr>
        <p:spPr>
          <a:xfrm>
            <a:off x="426072" y="4383925"/>
            <a:ext cx="2838450" cy="1323439"/>
          </a:xfrm>
          <a:prstGeom prst="rect">
            <a:avLst/>
          </a:prstGeom>
          <a:noFill/>
        </p:spPr>
        <p:txBody>
          <a:bodyPr wrap="square" rtlCol="0">
            <a:spAutoFit/>
          </a:bodyPr>
          <a:lstStyle/>
          <a:p>
            <a:r>
              <a:rPr lang="en-US" sz="2000" dirty="0"/>
              <a:t>Substitute H into the equation for </a:t>
            </a:r>
            <a:r>
              <a:rPr lang="az-Cyrl-AZ" sz="2000" dirty="0"/>
              <a:t>Ф</a:t>
            </a:r>
            <a:r>
              <a:rPr lang="en-US" sz="2000" dirty="0"/>
              <a:t>, which relates to temperature as: </a:t>
            </a:r>
          </a:p>
        </p:txBody>
      </p:sp>
      <p:pic>
        <p:nvPicPr>
          <p:cNvPr id="11" name="Picture 10">
            <a:extLst>
              <a:ext uri="{FF2B5EF4-FFF2-40B4-BE49-F238E27FC236}">
                <a16:creationId xmlns:a16="http://schemas.microsoft.com/office/drawing/2014/main" id="{6A5A3D81-7304-6540-42A3-C5573CFC921D}"/>
              </a:ext>
            </a:extLst>
          </p:cNvPr>
          <p:cNvPicPr>
            <a:picLocks noChangeAspect="1"/>
          </p:cNvPicPr>
          <p:nvPr/>
        </p:nvPicPr>
        <p:blipFill rotWithShape="1">
          <a:blip r:embed="rId5"/>
          <a:srcRect t="5511" b="1"/>
          <a:stretch/>
        </p:blipFill>
        <p:spPr>
          <a:xfrm>
            <a:off x="7380305" y="3909270"/>
            <a:ext cx="4567189" cy="2148277"/>
          </a:xfrm>
          <a:prstGeom prst="rect">
            <a:avLst/>
          </a:prstGeom>
        </p:spPr>
      </p:pic>
      <p:sp>
        <p:nvSpPr>
          <p:cNvPr id="12" name="TextBox 11">
            <a:extLst>
              <a:ext uri="{FF2B5EF4-FFF2-40B4-BE49-F238E27FC236}">
                <a16:creationId xmlns:a16="http://schemas.microsoft.com/office/drawing/2014/main" id="{B131588D-E8A5-B5D4-20A9-DD64E70BCEEF}"/>
              </a:ext>
            </a:extLst>
          </p:cNvPr>
          <p:cNvSpPr txBox="1"/>
          <p:nvPr/>
        </p:nvSpPr>
        <p:spPr>
          <a:xfrm>
            <a:off x="6385946" y="4801760"/>
            <a:ext cx="1008688" cy="400110"/>
          </a:xfrm>
          <a:prstGeom prst="rect">
            <a:avLst/>
          </a:prstGeom>
          <a:noFill/>
        </p:spPr>
        <p:txBody>
          <a:bodyPr wrap="square" rtlCol="0">
            <a:spAutoFit/>
          </a:bodyPr>
          <a:lstStyle/>
          <a:p>
            <a:r>
              <a:rPr lang="en-US" sz="2000" dirty="0"/>
              <a:t>Units:</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061F055-A367-03C8-65D1-0FC37AB0674E}"/>
                  </a:ext>
                </a:extLst>
              </p14:cNvPr>
              <p14:cNvContentPartPr/>
              <p14:nvPr/>
            </p14:nvContentPartPr>
            <p14:xfrm>
              <a:off x="10183825" y="3976114"/>
              <a:ext cx="6840" cy="360"/>
            </p14:xfrm>
          </p:contentPart>
        </mc:Choice>
        <mc:Fallback xmlns="">
          <p:pic>
            <p:nvPicPr>
              <p:cNvPr id="3" name="Ink 2">
                <a:extLst>
                  <a:ext uri="{FF2B5EF4-FFF2-40B4-BE49-F238E27FC236}">
                    <a16:creationId xmlns:a16="http://schemas.microsoft.com/office/drawing/2014/main" id="{2061F055-A367-03C8-65D1-0FC37AB0674E}"/>
                  </a:ext>
                </a:extLst>
              </p:cNvPr>
              <p:cNvPicPr/>
              <p:nvPr/>
            </p:nvPicPr>
            <p:blipFill>
              <a:blip r:embed="rId7"/>
              <a:stretch>
                <a:fillRect/>
              </a:stretch>
            </p:blipFill>
            <p:spPr>
              <a:xfrm>
                <a:off x="10175185" y="3967474"/>
                <a:ext cx="24480" cy="18000"/>
              </a:xfrm>
              <a:prstGeom prst="rect">
                <a:avLst/>
              </a:prstGeom>
            </p:spPr>
          </p:pic>
        </mc:Fallback>
      </mc:AlternateContent>
    </p:spTree>
    <p:extLst>
      <p:ext uri="{BB962C8B-B14F-4D97-AF65-F5344CB8AC3E}">
        <p14:creationId xmlns:p14="http://schemas.microsoft.com/office/powerpoint/2010/main" val="278014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Rates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pic>
        <p:nvPicPr>
          <p:cNvPr id="7" name="Picture 6">
            <a:extLst>
              <a:ext uri="{FF2B5EF4-FFF2-40B4-BE49-F238E27FC236}">
                <a16:creationId xmlns:a16="http://schemas.microsoft.com/office/drawing/2014/main" id="{B263F387-9C6D-F4C9-84BD-8BE086FF8242}"/>
              </a:ext>
            </a:extLst>
          </p:cNvPr>
          <p:cNvPicPr>
            <a:picLocks noChangeAspect="1"/>
          </p:cNvPicPr>
          <p:nvPr/>
        </p:nvPicPr>
        <p:blipFill rotWithShape="1">
          <a:blip r:embed="rId2"/>
          <a:srcRect b="872"/>
          <a:stretch/>
        </p:blipFill>
        <p:spPr>
          <a:xfrm>
            <a:off x="406400" y="1005685"/>
            <a:ext cx="6844406" cy="5118278"/>
          </a:xfrm>
          <a:prstGeom prst="rect">
            <a:avLst/>
          </a:prstGeom>
        </p:spPr>
      </p:pic>
      <p:sp>
        <p:nvSpPr>
          <p:cNvPr id="8" name="TextBox 7">
            <a:extLst>
              <a:ext uri="{FF2B5EF4-FFF2-40B4-BE49-F238E27FC236}">
                <a16:creationId xmlns:a16="http://schemas.microsoft.com/office/drawing/2014/main" id="{0DC677B9-D7DC-5C5A-242C-F50DC96BFE8E}"/>
              </a:ext>
            </a:extLst>
          </p:cNvPr>
          <p:cNvSpPr txBox="1"/>
          <p:nvPr/>
        </p:nvSpPr>
        <p:spPr>
          <a:xfrm>
            <a:off x="7714445" y="1005685"/>
            <a:ext cx="3867955" cy="1569660"/>
          </a:xfrm>
          <a:prstGeom prst="rect">
            <a:avLst/>
          </a:prstGeom>
          <a:noFill/>
        </p:spPr>
        <p:txBody>
          <a:bodyPr wrap="square" rtlCol="0">
            <a:spAutoFit/>
          </a:bodyPr>
          <a:lstStyle/>
          <a:p>
            <a:r>
              <a:rPr lang="en-US" dirty="0"/>
              <a:t>Blue slide images from Heat, Temperature, and Stratification lecture, Steve Chapra (2019)</a:t>
            </a:r>
          </a:p>
        </p:txBody>
      </p:sp>
    </p:spTree>
    <p:extLst>
      <p:ext uri="{BB962C8B-B14F-4D97-AF65-F5344CB8AC3E}">
        <p14:creationId xmlns:p14="http://schemas.microsoft.com/office/powerpoint/2010/main" val="33934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Energy Balance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pic>
        <p:nvPicPr>
          <p:cNvPr id="8" name="Content Placeholder 4">
            <a:extLst>
              <a:ext uri="{FF2B5EF4-FFF2-40B4-BE49-F238E27FC236}">
                <a16:creationId xmlns:a16="http://schemas.microsoft.com/office/drawing/2014/main" id="{1AB917D0-983A-FE44-4C7D-E67A47CBC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03752" y="1260585"/>
            <a:ext cx="7984496" cy="3413142"/>
          </a:xfrm>
          <a:prstGeom prst="rect">
            <a:avLst/>
          </a:prstGeom>
          <a:noFill/>
          <a:ln w="9525">
            <a:noFill/>
            <a:miter lim="800000"/>
            <a:headEnd/>
            <a:tailEnd/>
          </a:ln>
        </p:spPr>
      </p:pic>
      <p:sp>
        <p:nvSpPr>
          <p:cNvPr id="9" name="TextBox 8">
            <a:extLst>
              <a:ext uri="{FF2B5EF4-FFF2-40B4-BE49-F238E27FC236}">
                <a16:creationId xmlns:a16="http://schemas.microsoft.com/office/drawing/2014/main" id="{2E207759-A176-60AD-6F0D-DE8B1BCC49B7}"/>
              </a:ext>
            </a:extLst>
          </p:cNvPr>
          <p:cNvSpPr txBox="1"/>
          <p:nvPr/>
        </p:nvSpPr>
        <p:spPr>
          <a:xfrm>
            <a:off x="2451409" y="4753553"/>
            <a:ext cx="7220546" cy="400110"/>
          </a:xfrm>
          <a:prstGeom prst="rect">
            <a:avLst/>
          </a:prstGeom>
          <a:noFill/>
        </p:spPr>
        <p:txBody>
          <a:bodyPr wrap="square" rtlCol="0">
            <a:spAutoFit/>
          </a:bodyPr>
          <a:lstStyle/>
          <a:p>
            <a:pPr algn="ctr"/>
            <a:r>
              <a:rPr lang="en-US" sz="2000" dirty="0"/>
              <a:t>From ERDC-EL TR-16-1</a:t>
            </a:r>
          </a:p>
        </p:txBody>
      </p:sp>
    </p:spTree>
    <p:extLst>
      <p:ext uri="{BB962C8B-B14F-4D97-AF65-F5344CB8AC3E}">
        <p14:creationId xmlns:p14="http://schemas.microsoft.com/office/powerpoint/2010/main" val="50939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Sources and Sinks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pic>
        <p:nvPicPr>
          <p:cNvPr id="8" name="Picture 7">
            <a:extLst>
              <a:ext uri="{FF2B5EF4-FFF2-40B4-BE49-F238E27FC236}">
                <a16:creationId xmlns:a16="http://schemas.microsoft.com/office/drawing/2014/main" id="{8A506082-EFC7-3702-6000-8A01B1AEB5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2228" y="1074420"/>
            <a:ext cx="5486400" cy="3439160"/>
          </a:xfrm>
          <a:prstGeom prst="rect">
            <a:avLst/>
          </a:prstGeom>
          <a:solidFill>
            <a:schemeClr val="bg1"/>
          </a:solidFill>
          <a:ln w="3175">
            <a:solidFill>
              <a:schemeClr val="tx1"/>
            </a:solidFill>
          </a:ln>
        </p:spPr>
      </p:pic>
      <p:sp>
        <p:nvSpPr>
          <p:cNvPr id="9" name="TextBox 8">
            <a:extLst>
              <a:ext uri="{FF2B5EF4-FFF2-40B4-BE49-F238E27FC236}">
                <a16:creationId xmlns:a16="http://schemas.microsoft.com/office/drawing/2014/main" id="{627B2ABF-EA40-0ABC-9F30-26758F5E2E65}"/>
              </a:ext>
            </a:extLst>
          </p:cNvPr>
          <p:cNvSpPr txBox="1"/>
          <p:nvPr/>
        </p:nvSpPr>
        <p:spPr>
          <a:xfrm>
            <a:off x="5779735" y="4732912"/>
            <a:ext cx="4642102" cy="338554"/>
          </a:xfrm>
          <a:prstGeom prst="rect">
            <a:avLst/>
          </a:prstGeom>
          <a:noFill/>
        </p:spPr>
        <p:txBody>
          <a:bodyPr wrap="square" rtlCol="0">
            <a:spAutoFit/>
          </a:bodyPr>
          <a:lstStyle/>
          <a:p>
            <a:pPr algn="ctr"/>
            <a:r>
              <a:rPr lang="en-US" sz="1600" dirty="0"/>
              <a:t>Source: CE-QUAL-W2 User’s Manual</a:t>
            </a:r>
          </a:p>
        </p:txBody>
      </p:sp>
      <p:sp>
        <p:nvSpPr>
          <p:cNvPr id="3" name="Content Placeholder 2">
            <a:extLst>
              <a:ext uri="{FF2B5EF4-FFF2-40B4-BE49-F238E27FC236}">
                <a16:creationId xmlns:a16="http://schemas.microsoft.com/office/drawing/2014/main" id="{71908328-6CFB-762E-1EA2-F7C96B102D90}"/>
              </a:ext>
            </a:extLst>
          </p:cNvPr>
          <p:cNvSpPr>
            <a:spLocks noGrp="1"/>
          </p:cNvSpPr>
          <p:nvPr/>
        </p:nvSpPr>
        <p:spPr bwMode="auto">
          <a:xfrm>
            <a:off x="406402" y="1072409"/>
            <a:ext cx="4158650" cy="42208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b="0" dirty="0">
                <a:solidFill>
                  <a:schemeClr val="tx1"/>
                </a:solidFill>
                <a:latin typeface="+mn-lt"/>
              </a:rPr>
              <a:t>Sources:</a:t>
            </a:r>
          </a:p>
          <a:p>
            <a:pPr marL="285750" indent="-285750">
              <a:buClr>
                <a:schemeClr val="tx1"/>
              </a:buClr>
              <a:buFont typeface="Arial" panose="020B0604020202020204" pitchFamily="34" charset="0"/>
              <a:buChar char="•"/>
            </a:pPr>
            <a:r>
              <a:rPr lang="en-US" b="0" dirty="0">
                <a:solidFill>
                  <a:schemeClr val="tx1"/>
                </a:solidFill>
                <a:latin typeface="+mn-lt"/>
              </a:rPr>
              <a:t>Short-wave solar radiation</a:t>
            </a:r>
          </a:p>
          <a:p>
            <a:pPr marL="285750" indent="-285750">
              <a:buClr>
                <a:schemeClr val="tx1"/>
              </a:buClr>
              <a:buFont typeface="Arial" panose="020B0604020202020204" pitchFamily="34" charset="0"/>
              <a:buChar char="•"/>
            </a:pPr>
            <a:r>
              <a:rPr lang="en-US" b="0" dirty="0">
                <a:solidFill>
                  <a:schemeClr val="tx1"/>
                </a:solidFill>
                <a:latin typeface="+mn-lt"/>
              </a:rPr>
              <a:t>Long-wave atmospheric radiation</a:t>
            </a:r>
          </a:p>
          <a:p>
            <a:pPr marL="285750" indent="-285750">
              <a:buClr>
                <a:schemeClr val="tx1"/>
              </a:buClr>
              <a:buFont typeface="Arial" panose="020B0604020202020204" pitchFamily="34" charset="0"/>
              <a:buChar char="•"/>
            </a:pPr>
            <a:r>
              <a:rPr lang="en-US" b="0" dirty="0">
                <a:solidFill>
                  <a:schemeClr val="tx1"/>
                </a:solidFill>
                <a:latin typeface="+mn-lt"/>
              </a:rPr>
              <a:t>Conduction of heat from the atmosphere to the water</a:t>
            </a:r>
          </a:p>
          <a:p>
            <a:pPr marL="285750" indent="-285750">
              <a:buClr>
                <a:schemeClr val="tx1"/>
              </a:buClr>
              <a:buFont typeface="Arial" panose="020B0604020202020204" pitchFamily="34" charset="0"/>
              <a:buChar char="•"/>
            </a:pPr>
            <a:r>
              <a:rPr lang="en-US" b="0" dirty="0">
                <a:solidFill>
                  <a:schemeClr val="tx1"/>
                </a:solidFill>
                <a:latin typeface="+mn-lt"/>
              </a:rPr>
              <a:t>Direct heat inputs</a:t>
            </a:r>
          </a:p>
          <a:p>
            <a:pPr marL="285750" indent="-285750">
              <a:buClr>
                <a:schemeClr val="tx1"/>
              </a:buClr>
              <a:buFont typeface="Arial" panose="020B0604020202020204" pitchFamily="34" charset="0"/>
              <a:buChar char="•"/>
            </a:pPr>
            <a:endParaRPr lang="en-US" b="0" dirty="0">
              <a:solidFill>
                <a:schemeClr val="tx1"/>
              </a:solidFill>
              <a:latin typeface="+mn-lt"/>
            </a:endParaRPr>
          </a:p>
          <a:p>
            <a:pPr>
              <a:buClr>
                <a:schemeClr val="tx1"/>
              </a:buClr>
            </a:pPr>
            <a:r>
              <a:rPr lang="en-US" b="0" dirty="0">
                <a:solidFill>
                  <a:schemeClr val="tx1"/>
                </a:solidFill>
                <a:latin typeface="+mn-lt"/>
              </a:rPr>
              <a:t>Sinks:</a:t>
            </a:r>
          </a:p>
          <a:p>
            <a:pPr marL="285750" indent="-285750">
              <a:buClr>
                <a:schemeClr val="tx1"/>
              </a:buClr>
              <a:buFont typeface="Arial" panose="020B0604020202020204" pitchFamily="34" charset="0"/>
              <a:buChar char="•"/>
            </a:pPr>
            <a:r>
              <a:rPr lang="en-US" b="0" dirty="0">
                <a:solidFill>
                  <a:schemeClr val="tx1"/>
                </a:solidFill>
                <a:latin typeface="+mn-lt"/>
              </a:rPr>
              <a:t>Long-wave radiation emitted by the water</a:t>
            </a:r>
          </a:p>
          <a:p>
            <a:pPr marL="285750" indent="-285750">
              <a:buClr>
                <a:schemeClr val="tx1"/>
              </a:buClr>
              <a:buFont typeface="Arial" panose="020B0604020202020204" pitchFamily="34" charset="0"/>
              <a:buChar char="•"/>
            </a:pPr>
            <a:r>
              <a:rPr lang="en-US" b="0" dirty="0">
                <a:solidFill>
                  <a:schemeClr val="tx1"/>
                </a:solidFill>
                <a:latin typeface="+mn-lt"/>
              </a:rPr>
              <a:t>Evaporation</a:t>
            </a:r>
          </a:p>
          <a:p>
            <a:pPr marL="285750" indent="-285750">
              <a:buClr>
                <a:schemeClr val="tx1"/>
              </a:buClr>
              <a:buFont typeface="Arial" panose="020B0604020202020204" pitchFamily="34" charset="0"/>
              <a:buChar char="•"/>
            </a:pPr>
            <a:r>
              <a:rPr lang="en-US" b="0" dirty="0">
                <a:solidFill>
                  <a:schemeClr val="tx1"/>
                </a:solidFill>
                <a:latin typeface="+mn-lt"/>
              </a:rPr>
              <a:t>Conduction of heat from the water to the atmosphere</a:t>
            </a: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spTree>
    <p:extLst>
      <p:ext uri="{BB962C8B-B14F-4D97-AF65-F5344CB8AC3E}">
        <p14:creationId xmlns:p14="http://schemas.microsoft.com/office/powerpoint/2010/main" val="317523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Radiation</a:t>
            </a:r>
          </a:p>
        </p:txBody>
      </p:sp>
      <p:sp>
        <p:nvSpPr>
          <p:cNvPr id="3" name="Content Placeholder 2"/>
          <p:cNvSpPr>
            <a:spLocks noGrp="1"/>
          </p:cNvSpPr>
          <p:nvPr>
            <p:ph idx="1"/>
          </p:nvPr>
        </p:nvSpPr>
        <p:spPr>
          <a:xfrm>
            <a:off x="406400" y="1008014"/>
            <a:ext cx="11176000" cy="4220809"/>
          </a:xfrm>
        </p:spPr>
        <p:txBody>
          <a:bodyPr/>
          <a:lstStyle/>
          <a:p>
            <a:r>
              <a:rPr lang="en-US" sz="2000" b="0" i="1" dirty="0">
                <a:solidFill>
                  <a:schemeClr val="tx1"/>
                </a:solidFill>
                <a:latin typeface="+mn-lt"/>
              </a:rPr>
              <a:t>Everything that has a temperature gives off electromagnetic radiation (light). Shortwave radiation contains higher amounts of energy, and longwave radiation contains a smaller amount of energy. Therefore, the sun gives off shortwave radiation, as it is extremely hot and has a lot of energy to give. On the other hand, Earth’s energy is emitted as longwave radiation, as it is much cooler but still emits radiation.</a:t>
            </a:r>
          </a:p>
          <a:p>
            <a:endParaRPr lang="en-US" sz="2000" b="0" dirty="0">
              <a:solidFill>
                <a:schemeClr val="tx1"/>
              </a:solidFill>
              <a:latin typeface="+mn-lt"/>
            </a:endParaRPr>
          </a:p>
          <a:p>
            <a:r>
              <a:rPr lang="en-US" sz="1600" b="0" dirty="0">
                <a:solidFill>
                  <a:schemeClr val="tx1"/>
                </a:solidFill>
                <a:latin typeface="+mn-lt"/>
              </a:rPr>
              <a:t>Source: North Carolina Climate Office</a:t>
            </a: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Tree>
    <p:extLst>
      <p:ext uri="{BB962C8B-B14F-4D97-AF65-F5344CB8AC3E}">
        <p14:creationId xmlns:p14="http://schemas.microsoft.com/office/powerpoint/2010/main" val="205459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Latent vs. Sensible Heat</a:t>
            </a:r>
          </a:p>
        </p:txBody>
      </p:sp>
      <p:sp>
        <p:nvSpPr>
          <p:cNvPr id="3" name="Content Placeholder 2"/>
          <p:cNvSpPr>
            <a:spLocks noGrp="1"/>
          </p:cNvSpPr>
          <p:nvPr>
            <p:ph idx="1"/>
          </p:nvPr>
        </p:nvSpPr>
        <p:spPr>
          <a:xfrm>
            <a:off x="406400" y="1008014"/>
            <a:ext cx="11176000" cy="4903389"/>
          </a:xfrm>
        </p:spPr>
        <p:txBody>
          <a:bodyPr/>
          <a:lstStyle/>
          <a:p>
            <a:r>
              <a:rPr lang="en-US" sz="2000" dirty="0">
                <a:solidFill>
                  <a:schemeClr val="tx1"/>
                </a:solidFill>
                <a:latin typeface="+mn-lt"/>
              </a:rPr>
              <a:t>Sensible Heat:</a:t>
            </a:r>
          </a:p>
          <a:p>
            <a:r>
              <a:rPr lang="en-US" b="0" dirty="0">
                <a:solidFill>
                  <a:schemeClr val="tx1"/>
                </a:solidFill>
                <a:latin typeface="+mn-lt"/>
              </a:rPr>
              <a:t>Sensible heat is when energy is transferred as heat to an object, changing the temperature but not its state. If you can measure the temperature of the heat, it is sensible. A body (solid, liquid, or gas) of mass, m, and specific heat, c, is heated to change its temperature from T1 to T2 without changing its state. Indeed, the volume or the pressure of the body is unchanged. The energy received by the body responsible for its risen temperature is given by the relation:</a:t>
            </a:r>
          </a:p>
          <a:p>
            <a:endParaRPr lang="en-US" b="0" dirty="0">
              <a:solidFill>
                <a:schemeClr val="tx1"/>
              </a:solidFill>
              <a:latin typeface="+mn-lt"/>
            </a:endParaRPr>
          </a:p>
          <a:p>
            <a:pPr marL="342900" indent="-342900">
              <a:buClr>
                <a:schemeClr val="tx1"/>
              </a:buClr>
              <a:buFont typeface="Arial" panose="020B0604020202020204" pitchFamily="34" charset="0"/>
              <a:buChar char="•"/>
            </a:pPr>
            <a:r>
              <a:rPr lang="en-US" b="0" dirty="0">
                <a:solidFill>
                  <a:schemeClr val="tx1"/>
                </a:solidFill>
                <a:latin typeface="+mn-lt"/>
              </a:rPr>
              <a:t>Q = m*c*(T2 – T1), in joules</a:t>
            </a:r>
          </a:p>
          <a:p>
            <a:pPr marL="342900" indent="-342900">
              <a:buClr>
                <a:schemeClr val="tx1"/>
              </a:buClr>
              <a:buFont typeface="Arial" panose="020B0604020202020204" pitchFamily="34" charset="0"/>
              <a:buChar char="•"/>
            </a:pPr>
            <a:r>
              <a:rPr lang="en-US" b="0" dirty="0">
                <a:solidFill>
                  <a:schemeClr val="tx1"/>
                </a:solidFill>
                <a:latin typeface="+mn-lt"/>
              </a:rPr>
              <a:t>Q = m*c*(T2 – T1)*1055.06, in BTU</a:t>
            </a:r>
          </a:p>
          <a:p>
            <a:endParaRPr lang="en-US" sz="2400" b="0" dirty="0">
              <a:solidFill>
                <a:schemeClr val="tx1"/>
              </a:solidFill>
            </a:endParaRPr>
          </a:p>
          <a:p>
            <a:r>
              <a:rPr lang="en-US" sz="2000" dirty="0">
                <a:solidFill>
                  <a:schemeClr val="tx1"/>
                </a:solidFill>
              </a:rPr>
              <a:t>Latent Heat:</a:t>
            </a:r>
          </a:p>
          <a:p>
            <a:r>
              <a:rPr lang="en-US" b="0" dirty="0">
                <a:solidFill>
                  <a:schemeClr val="tx1"/>
                </a:solidFill>
                <a:latin typeface="+mn-lt"/>
              </a:rPr>
              <a:t>In contrast to sensible heat, latent heat is the energy released or absorbed that changes the state of a body during a constant temperature process. This process leaves temperature unaffected – it won’t get higher or lower. The most common forms of latent heat are fusion at vaporization.</a:t>
            </a:r>
          </a:p>
          <a:p>
            <a:endParaRPr lang="en-US" sz="2000" b="0" dirty="0">
              <a:solidFill>
                <a:schemeClr val="tx1"/>
              </a:solidFill>
              <a:latin typeface="+mn-lt"/>
            </a:endParaRPr>
          </a:p>
          <a:p>
            <a:r>
              <a:rPr lang="en-US" sz="1600" b="0" dirty="0">
                <a:solidFill>
                  <a:schemeClr val="tx1"/>
                </a:solidFill>
                <a:latin typeface="+mn-lt"/>
              </a:rPr>
              <a:t>Source: hvacbrain.com</a:t>
            </a:r>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Tree>
    <p:extLst>
      <p:ext uri="{BB962C8B-B14F-4D97-AF65-F5344CB8AC3E}">
        <p14:creationId xmlns:p14="http://schemas.microsoft.com/office/powerpoint/2010/main" val="372647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Convection vs. Conduction</a:t>
            </a:r>
          </a:p>
        </p:txBody>
      </p:sp>
      <p:sp>
        <p:nvSpPr>
          <p:cNvPr id="3" name="Content Placeholder 2"/>
          <p:cNvSpPr>
            <a:spLocks noGrp="1"/>
          </p:cNvSpPr>
          <p:nvPr>
            <p:ph idx="1"/>
          </p:nvPr>
        </p:nvSpPr>
        <p:spPr>
          <a:xfrm>
            <a:off x="406400" y="1008014"/>
            <a:ext cx="5689600" cy="4903389"/>
          </a:xfrm>
        </p:spPr>
        <p:txBody>
          <a:bodyPr/>
          <a:lstStyle/>
          <a:p>
            <a:r>
              <a:rPr lang="en-US" sz="2400" b="0" dirty="0">
                <a:solidFill>
                  <a:schemeClr val="tx1"/>
                </a:solidFill>
                <a:latin typeface="+mn-lt"/>
              </a:rPr>
              <a:t>Convection and conduction are both mechanisms of heat transfer. The main difference between them is:</a:t>
            </a:r>
          </a:p>
          <a:p>
            <a:pPr marL="342900" indent="-342900">
              <a:buClr>
                <a:schemeClr val="tx1"/>
              </a:buClr>
              <a:buFont typeface="Arial" panose="020B0604020202020204" pitchFamily="34" charset="0"/>
              <a:buChar char="•"/>
            </a:pPr>
            <a:r>
              <a:rPr lang="en-US" sz="2400" b="0" dirty="0">
                <a:solidFill>
                  <a:schemeClr val="tx1"/>
                </a:solidFill>
                <a:latin typeface="+mn-lt"/>
              </a:rPr>
              <a:t>Convection: Heat is transferred through the flow of material.</a:t>
            </a:r>
          </a:p>
          <a:p>
            <a:pPr marL="342900" indent="-342900">
              <a:buClr>
                <a:schemeClr val="tx1"/>
              </a:buClr>
              <a:buFont typeface="Arial" panose="020B0604020202020204" pitchFamily="34" charset="0"/>
              <a:buChar char="•"/>
            </a:pPr>
            <a:r>
              <a:rPr lang="en-US" sz="2400" b="0" dirty="0">
                <a:solidFill>
                  <a:schemeClr val="tx1"/>
                </a:solidFill>
                <a:latin typeface="+mn-lt"/>
              </a:rPr>
              <a:t>Conduction: Heat is transferred through collisions of particles that make up the material. </a:t>
            </a:r>
          </a:p>
          <a:p>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pic>
        <p:nvPicPr>
          <p:cNvPr id="6" name="Picture 5" descr="Diagram&#10;&#10;Description automatically generated">
            <a:extLst>
              <a:ext uri="{FF2B5EF4-FFF2-40B4-BE49-F238E27FC236}">
                <a16:creationId xmlns:a16="http://schemas.microsoft.com/office/drawing/2014/main" id="{89B73392-09E9-AF4E-0271-89C1A67C1987}"/>
              </a:ext>
            </a:extLst>
          </p:cNvPr>
          <p:cNvPicPr>
            <a:picLocks noChangeAspect="1"/>
          </p:cNvPicPr>
          <p:nvPr/>
        </p:nvPicPr>
        <p:blipFill>
          <a:blip r:embed="rId2"/>
          <a:stretch>
            <a:fillRect/>
          </a:stretch>
        </p:blipFill>
        <p:spPr>
          <a:xfrm>
            <a:off x="6106096" y="1005686"/>
            <a:ext cx="5476304" cy="4107228"/>
          </a:xfrm>
          <a:prstGeom prst="rect">
            <a:avLst/>
          </a:prstGeom>
        </p:spPr>
      </p:pic>
      <p:sp>
        <p:nvSpPr>
          <p:cNvPr id="7" name="TextBox 6">
            <a:extLst>
              <a:ext uri="{FF2B5EF4-FFF2-40B4-BE49-F238E27FC236}">
                <a16:creationId xmlns:a16="http://schemas.microsoft.com/office/drawing/2014/main" id="{55378574-6B81-1A7C-BD7F-5036C00256ED}"/>
              </a:ext>
            </a:extLst>
          </p:cNvPr>
          <p:cNvSpPr txBox="1"/>
          <p:nvPr/>
        </p:nvSpPr>
        <p:spPr>
          <a:xfrm>
            <a:off x="6523197" y="5151551"/>
            <a:ext cx="4642102" cy="584775"/>
          </a:xfrm>
          <a:prstGeom prst="rect">
            <a:avLst/>
          </a:prstGeom>
          <a:noFill/>
        </p:spPr>
        <p:txBody>
          <a:bodyPr wrap="square" rtlCol="0">
            <a:spAutoFit/>
          </a:bodyPr>
          <a:lstStyle/>
          <a:p>
            <a:pPr algn="ctr"/>
            <a:r>
              <a:rPr lang="en-US" sz="1600" dirty="0"/>
              <a:t>Source: University Corporation for Atmospheric Research (UCAR)</a:t>
            </a:r>
          </a:p>
        </p:txBody>
      </p:sp>
    </p:spTree>
    <p:extLst>
      <p:ext uri="{BB962C8B-B14F-4D97-AF65-F5344CB8AC3E}">
        <p14:creationId xmlns:p14="http://schemas.microsoft.com/office/powerpoint/2010/main" val="387664263"/>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6B3C822A-D3D7-49EF-A4E1-A783BE3FE9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FABFF-2334-4719-9D84-3E10528D1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599</TotalTime>
  <Words>1543</Words>
  <Application>Microsoft Office PowerPoint</Application>
  <PresentationFormat>Widescreen</PresentationFormat>
  <Paragraphs>200</Paragraphs>
  <Slides>19</Slides>
  <Notes>0</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3" baseType="lpstr">
      <vt:lpstr>ＭＳ Ｐゴシック</vt:lpstr>
      <vt:lpstr>Arial</vt:lpstr>
      <vt:lpstr>Calibri</vt:lpstr>
      <vt:lpstr>Calibri Light</vt:lpstr>
      <vt:lpstr>Cambria Math</vt:lpstr>
      <vt:lpstr>Symbol</vt:lpstr>
      <vt:lpstr>Times New Roman</vt:lpstr>
      <vt:lpstr>Wingdings</vt:lpstr>
      <vt:lpstr>Title Slide Templates</vt:lpstr>
      <vt:lpstr>UNCL // FOUO Content</vt:lpstr>
      <vt:lpstr>UNCLASSIFIED Content</vt:lpstr>
      <vt:lpstr>Custom Classification Content</vt:lpstr>
      <vt:lpstr>Standard White Theme</vt:lpstr>
      <vt:lpstr>Picture</vt:lpstr>
      <vt:lpstr>Water Temperature Modeling</vt:lpstr>
      <vt:lpstr>Heat and Temperature</vt:lpstr>
      <vt:lpstr>Advection-Dispersion Equation Balance</vt:lpstr>
      <vt:lpstr>Rates</vt:lpstr>
      <vt:lpstr>Energy Balance</vt:lpstr>
      <vt:lpstr>Sources and Sinks</vt:lpstr>
      <vt:lpstr>Radiation</vt:lpstr>
      <vt:lpstr>Latent vs. Sensible Heat</vt:lpstr>
      <vt:lpstr>Convection vs. Conduction</vt:lpstr>
      <vt:lpstr>Surface Heat Exchange</vt:lpstr>
      <vt:lpstr>Short-Wave Solar Radiation</vt:lpstr>
      <vt:lpstr>Shading</vt:lpstr>
      <vt:lpstr>Short-Wave Solar Radiation Penetration Depth</vt:lpstr>
      <vt:lpstr>Long-Wave Atmospheric Radiation</vt:lpstr>
      <vt:lpstr>Water-Emitted Long-Wave Radiation</vt:lpstr>
      <vt:lpstr>Evaporative Heat Loss</vt:lpstr>
      <vt:lpstr>Conductive/Convective Heat Loss</vt:lpstr>
      <vt:lpstr>Wind Function</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Melendez, Lauren L ERDC-RDE-EL-MS CIV</cp:lastModifiedBy>
  <cp:revision>159</cp:revision>
  <cp:lastPrinted>2018-03-14T15:02:38Z</cp:lastPrinted>
  <dcterms:created xsi:type="dcterms:W3CDTF">2022-08-04T21:02:01Z</dcterms:created>
  <dcterms:modified xsi:type="dcterms:W3CDTF">2024-07-07T19:15:52Z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